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74" r:id="rId4"/>
    <p:sldId id="278" r:id="rId5"/>
    <p:sldId id="258" r:id="rId6"/>
    <p:sldId id="273" r:id="rId7"/>
    <p:sldId id="280" r:id="rId8"/>
    <p:sldId id="259" r:id="rId9"/>
    <p:sldId id="260" r:id="rId10"/>
    <p:sldId id="269" r:id="rId11"/>
    <p:sldId id="275" r:id="rId12"/>
    <p:sldId id="276" r:id="rId13"/>
    <p:sldId id="277" r:id="rId14"/>
    <p:sldId id="265" r:id="rId15"/>
    <p:sldId id="267" r:id="rId16"/>
    <p:sldId id="266" r:id="rId17"/>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5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20"/>
      <c:rotY val="0"/>
      <c:rAngAx val="1"/>
    </c:view3D>
    <c:floor>
      <c:thickness val="0"/>
    </c:floor>
    <c:sideWall>
      <c:thickness val="0"/>
    </c:sideWall>
    <c:backWall>
      <c:thickness val="0"/>
    </c:backWall>
    <c:plotArea>
      <c:layout>
        <c:manualLayout>
          <c:layoutTarget val="inner"/>
          <c:xMode val="edge"/>
          <c:yMode val="edge"/>
          <c:x val="6.4714972853368233E-2"/>
          <c:y val="9.8475893117908039E-2"/>
          <c:w val="0.59175501600827141"/>
          <c:h val="0.83902419540566886"/>
        </c:manualLayout>
      </c:layout>
      <c:pie3DChart>
        <c:varyColors val="1"/>
        <c:ser>
          <c:idx val="0"/>
          <c:order val="0"/>
          <c:explosion val="11"/>
          <c:dPt>
            <c:idx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B0E6-428C-9ECA-123A5FDC4D01}"/>
              </c:ext>
            </c:extLst>
          </c:dPt>
          <c:dPt>
            <c:idx val="1"/>
            <c:bubble3D val="0"/>
            <c:spPr>
              <a:solidFill>
                <a:srgbClr val="FA0000"/>
              </a:solidFill>
            </c:spPr>
            <c:extLst xmlns:c16r2="http://schemas.microsoft.com/office/drawing/2015/06/chart">
              <c:ext xmlns:c16="http://schemas.microsoft.com/office/drawing/2014/chart" uri="{C3380CC4-5D6E-409C-BE32-E72D297353CC}">
                <c16:uniqueId val="{00000003-B0E6-428C-9ECA-123A5FDC4D01}"/>
              </c:ext>
            </c:extLst>
          </c:dPt>
          <c:dPt>
            <c:idx val="2"/>
            <c:bubble3D val="0"/>
            <c:spPr>
              <a:solidFill>
                <a:schemeClr val="bg1">
                  <a:lumMod val="85000"/>
                </a:schemeClr>
              </a:solidFill>
            </c:spPr>
            <c:extLst xmlns:c16r2="http://schemas.microsoft.com/office/drawing/2015/06/chart">
              <c:ext xmlns:c16="http://schemas.microsoft.com/office/drawing/2014/chart" uri="{C3380CC4-5D6E-409C-BE32-E72D297353CC}">
                <c16:uniqueId val="{00000005-B0E6-428C-9ECA-123A5FDC4D01}"/>
              </c:ext>
            </c:extLst>
          </c:dPt>
          <c:dPt>
            <c:idx val="3"/>
            <c:bubble3D val="0"/>
            <c:spPr>
              <a:solidFill>
                <a:schemeClr val="tx1"/>
              </a:solidFill>
            </c:spPr>
            <c:extLst xmlns:c16r2="http://schemas.microsoft.com/office/drawing/2015/06/chart">
              <c:ext xmlns:c16="http://schemas.microsoft.com/office/drawing/2014/chart" uri="{C3380CC4-5D6E-409C-BE32-E72D297353CC}">
                <c16:uniqueId val="{00000007-B0E6-428C-9ECA-123A5FDC4D01}"/>
              </c:ext>
            </c:extLst>
          </c:dPt>
          <c:dLbls>
            <c:dLbl>
              <c:idx val="0"/>
              <c:layout>
                <c:manualLayout>
                  <c:x val="-7.4708529586582029E-2"/>
                  <c:y val="8.5008695139814849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0E6-428C-9ECA-123A5FDC4D01}"/>
                </c:ext>
              </c:extLst>
            </c:dLbl>
            <c:dLbl>
              <c:idx val="1"/>
              <c:layout>
                <c:manualLayout>
                  <c:x val="3.5129289892062786E-2"/>
                  <c:y val="-9.358089341109814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0E6-428C-9ECA-123A5FDC4D01}"/>
                </c:ext>
              </c:extLst>
            </c:dLbl>
            <c:dLbl>
              <c:idx val="2"/>
              <c:layout>
                <c:manualLayout>
                  <c:x val="5.830686932155895E-2"/>
                  <c:y val="-4.231993525456406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0E6-428C-9ECA-123A5FDC4D01}"/>
                </c:ext>
              </c:extLst>
            </c:dLbl>
            <c:dLbl>
              <c:idx val="3"/>
              <c:layout>
                <c:manualLayout>
                  <c:x val="4.064512584349355E-2"/>
                  <c:y val="-1.7938134342247163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0E6-428C-9ECA-123A5FDC4D01}"/>
                </c:ext>
              </c:extLst>
            </c:dLbl>
            <c:spPr>
              <a:noFill/>
              <a:ln>
                <a:noFill/>
              </a:ln>
              <a:effectLst/>
            </c:spPr>
            <c:txPr>
              <a:bodyPr/>
              <a:lstStyle/>
              <a:p>
                <a:pPr>
                  <a:defRPr sz="1800" b="0">
                    <a:solidFill>
                      <a:schemeClr val="tx1"/>
                    </a:solidFill>
                  </a:defRPr>
                </a:pPr>
                <a:endParaRPr lang="ru-RU"/>
              </a:p>
            </c:txPr>
            <c:dLblPos val="in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Лист1!$A$1:$A$4</c:f>
              <c:strCache>
                <c:ptCount val="4"/>
                <c:pt idx="0">
                  <c:v>Япония</c:v>
                </c:pt>
                <c:pt idx="1">
                  <c:v>Европа</c:v>
                </c:pt>
                <c:pt idx="2">
                  <c:v>Корея</c:v>
                </c:pt>
                <c:pt idx="3">
                  <c:v>Америка и др.</c:v>
                </c:pt>
              </c:strCache>
            </c:strRef>
          </c:cat>
          <c:val>
            <c:numRef>
              <c:f>Лист1!$B$1:$B$4</c:f>
              <c:numCache>
                <c:formatCode>0%</c:formatCode>
                <c:ptCount val="4"/>
                <c:pt idx="0">
                  <c:v>0.7</c:v>
                </c:pt>
                <c:pt idx="1">
                  <c:v>0.15</c:v>
                </c:pt>
                <c:pt idx="2">
                  <c:v>0.1</c:v>
                </c:pt>
                <c:pt idx="3">
                  <c:v>0.05</c:v>
                </c:pt>
              </c:numCache>
            </c:numRef>
          </c:val>
          <c:extLst xmlns:c16r2="http://schemas.microsoft.com/office/drawing/2015/06/chart">
            <c:ext xmlns:c16="http://schemas.microsoft.com/office/drawing/2014/chart" uri="{C3380CC4-5D6E-409C-BE32-E72D297353CC}">
              <c16:uniqueId val="{00000008-B0E6-428C-9ECA-123A5FDC4D01}"/>
            </c:ext>
          </c:extLst>
        </c:ser>
        <c:dLbls>
          <c:showLegendKey val="0"/>
          <c:showVal val="1"/>
          <c:showCatName val="0"/>
          <c:showSerName val="0"/>
          <c:showPercent val="0"/>
          <c:showBubbleSize val="0"/>
          <c:showLeaderLines val="1"/>
        </c:dLbls>
      </c:pie3DChart>
    </c:plotArea>
    <c:legend>
      <c:legendPos val="r"/>
      <c:layout>
        <c:manualLayout>
          <c:xMode val="edge"/>
          <c:yMode val="edge"/>
          <c:x val="0.69528962234464975"/>
          <c:y val="0.3093016608722674"/>
          <c:w val="0.23366462047160716"/>
          <c:h val="0.29505403904045541"/>
        </c:manualLayout>
      </c:layout>
      <c:overlay val="0"/>
      <c:txPr>
        <a:bodyPr/>
        <a:lstStyle/>
        <a:p>
          <a:pPr>
            <a:defRPr sz="1200"/>
          </a:pPr>
          <a:endParaRPr lang="ru-RU"/>
        </a:p>
      </c:txPr>
    </c:legend>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hyperlink" Target="https://asva-trading.com/sites/default/files/files/st.ru_.021.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EB04B7F6-116A-4C9F-B8E5-B676E65682AE}"/>
              </a:ext>
            </a:extLst>
          </p:cNvPr>
          <p:cNvSpPr/>
          <p:nvPr/>
        </p:nvSpPr>
        <p:spPr>
          <a:xfrm>
            <a:off x="0" y="0"/>
            <a:ext cx="9136063" cy="1412875"/>
          </a:xfrm>
          <a:prstGeom prst="rect">
            <a:avLst/>
          </a:prstGeom>
          <a:solidFill>
            <a:srgbClr val="000106"/>
          </a:solidFill>
          <a:ln>
            <a:solidFill>
              <a:srgbClr val="0001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075" name="Рисунок 2">
            <a:extLst>
              <a:ext uri="{FF2B5EF4-FFF2-40B4-BE49-F238E27FC236}">
                <a16:creationId xmlns="" xmlns:a16="http://schemas.microsoft.com/office/drawing/2014/main" id="{267D05E4-02C0-4853-A4D6-FF7D7CED8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2"/>
            <a:ext cx="9151938"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79876" y="1131821"/>
            <a:ext cx="3024336" cy="400110"/>
          </a:xfrm>
          <a:prstGeom prst="rect">
            <a:avLst/>
          </a:prstGeom>
          <a:solidFill>
            <a:schemeClr val="tx1"/>
          </a:solidFill>
        </p:spPr>
        <p:txBody>
          <a:bodyPr wrap="square" rtlCol="0">
            <a:spAutoFit/>
          </a:bodyPr>
          <a:lstStyle/>
          <a:p>
            <a:r>
              <a:rPr lang="en-US" sz="2000" b="1" dirty="0" err="1" smtClean="0">
                <a:solidFill>
                  <a:schemeClr val="bg1"/>
                </a:solidFill>
              </a:rPr>
              <a:t>Techlogies</a:t>
            </a:r>
            <a:r>
              <a:rPr lang="en-US" sz="2000" b="1" dirty="0" smtClean="0">
                <a:solidFill>
                  <a:schemeClr val="bg1"/>
                </a:solidFill>
              </a:rPr>
              <a:t> and advantages</a:t>
            </a:r>
            <a:endParaRPr lang="ru-RU" sz="2000" b="1" dirty="0">
              <a:solidFill>
                <a:schemeClr val="bg1"/>
              </a:solidFill>
            </a:endParaRPr>
          </a:p>
        </p:txBody>
      </p:sp>
    </p:spTree>
    <p:extLst>
      <p:ext uri="{BB962C8B-B14F-4D97-AF65-F5344CB8AC3E}">
        <p14:creationId xmlns:p14="http://schemas.microsoft.com/office/powerpoint/2010/main" val="200379232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767844"/>
            <a:ext cx="5343188" cy="335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2109" y="431036"/>
            <a:ext cx="8433189"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Calibri" panose="020F0502020204030204" pitchFamily="34" charset="0"/>
              </a:rPr>
              <a:t>ASVA® Products</a:t>
            </a:r>
            <a:endParaRPr lang="ru-RU" sz="3600" b="1" dirty="0">
              <a:solidFill>
                <a:schemeClr val="tx1">
                  <a:lumMod val="65000"/>
                  <a:lumOff val="35000"/>
                </a:schemeClr>
              </a:solidFill>
              <a:latin typeface="Calibri" panose="020F050202020403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967" y="1312796"/>
            <a:ext cx="2835898" cy="206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040" y="1179137"/>
            <a:ext cx="2518768" cy="197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040" y="3352264"/>
            <a:ext cx="1944201" cy="184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1393" y="1646235"/>
            <a:ext cx="2366377" cy="192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1932" y="3573016"/>
            <a:ext cx="1613366" cy="174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a:extLst>
              <a:ext uri="{FF2B5EF4-FFF2-40B4-BE49-F238E27FC236}">
                <a16:creationId xmlns:a16="http://schemas.microsoft.com/office/drawing/2014/main" xmlns="" id="{812203B4-6796-4175-8A8E-82A735524C52}"/>
              </a:ext>
            </a:extLst>
          </p:cNvPr>
          <p:cNvSpPr/>
          <p:nvPr/>
        </p:nvSpPr>
        <p:spPr>
          <a:xfrm>
            <a:off x="-10003" y="6263458"/>
            <a:ext cx="9144000" cy="620712"/>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27" name="Рисунок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20506" y="6268301"/>
            <a:ext cx="749583" cy="510324"/>
          </a:xfrm>
          <a:prstGeom prst="rect">
            <a:avLst/>
          </a:prstGeom>
        </p:spPr>
      </p:pic>
      <p:sp>
        <p:nvSpPr>
          <p:cNvPr id="14" name="Прямоугольник 13"/>
          <p:cNvSpPr>
            <a:spLocks noChangeArrowheads="1"/>
          </p:cNvSpPr>
          <p:nvPr/>
        </p:nvSpPr>
        <p:spPr bwMode="auto">
          <a:xfrm>
            <a:off x="4328469" y="6362699"/>
            <a:ext cx="38877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100" dirty="0">
                <a:solidFill>
                  <a:schemeClr val="bg1"/>
                </a:solidFill>
                <a:latin typeface="Franklin Gothic Book" pitchFamily="34" charset="0"/>
              </a:rPr>
              <a:t>WWW.ASVA-TRADING.COM</a:t>
            </a:r>
            <a:endParaRPr lang="ru-RU" altLang="ru-RU" sz="2100" dirty="0">
              <a:solidFill>
                <a:srgbClr val="FF0000"/>
              </a:solidFill>
              <a:latin typeface="Franklin Gothic Book" pitchFamily="34" charset="0"/>
            </a:endParaRPr>
          </a:p>
        </p:txBody>
      </p:sp>
      <p:pic>
        <p:nvPicPr>
          <p:cNvPr id="16" name="Picture 18" descr="C:\Users\ASVA\Desktop\ASVA\БМЛ\180904 ЛОГОТИПЫ\Logo_Asva_2017.png">
            <a:extLst>
              <a:ext uri="{FF2B5EF4-FFF2-40B4-BE49-F238E27FC236}">
                <a16:creationId xmlns:a16="http://schemas.microsoft.com/office/drawing/2014/main" xmlns="" id="{BAE6CC50-59AC-4E3A-97EA-62F4F32176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2340" y="418212"/>
            <a:ext cx="11525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71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6237288"/>
            <a:ext cx="9144000" cy="620712"/>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TextBox 5"/>
          <p:cNvSpPr txBox="1"/>
          <p:nvPr/>
        </p:nvSpPr>
        <p:spPr>
          <a:xfrm>
            <a:off x="301625" y="84138"/>
            <a:ext cx="8696325" cy="584200"/>
          </a:xfrm>
          <a:prstGeom prst="rect">
            <a:avLst/>
          </a:prstGeom>
          <a:noFill/>
        </p:spPr>
        <p:txBody>
          <a:bodyPr>
            <a:spAutoFit/>
          </a:bodyPr>
          <a:lstStyle/>
          <a:p>
            <a:pPr eaLnBrk="1" fontAlgn="auto" hangingPunct="1">
              <a:spcBef>
                <a:spcPts val="0"/>
              </a:spcBef>
              <a:spcAft>
                <a:spcPts val="0"/>
              </a:spcAft>
              <a:defRPr/>
            </a:pPr>
            <a:r>
              <a:rPr lang="en-US" sz="3200" b="1" dirty="0">
                <a:solidFill>
                  <a:schemeClr val="tx1">
                    <a:lumMod val="65000"/>
                    <a:lumOff val="35000"/>
                  </a:schemeClr>
                </a:solidFill>
                <a:latin typeface="Franklin Gothic Book" pitchFamily="34" charset="0"/>
              </a:rPr>
              <a:t>Functional and recognizable package</a:t>
            </a:r>
            <a:endParaRPr lang="ru-RU" sz="3200" b="1" dirty="0">
              <a:solidFill>
                <a:schemeClr val="tx1">
                  <a:lumMod val="65000"/>
                  <a:lumOff val="35000"/>
                </a:schemeClr>
              </a:solidFill>
              <a:latin typeface="Franklin Gothic Book" pitchFamily="34" charset="0"/>
            </a:endParaRPr>
          </a:p>
        </p:txBody>
      </p:sp>
      <p:sp>
        <p:nvSpPr>
          <p:cNvPr id="20" name="Прямоугольник 19"/>
          <p:cNvSpPr/>
          <p:nvPr/>
        </p:nvSpPr>
        <p:spPr>
          <a:xfrm>
            <a:off x="0" y="6237288"/>
            <a:ext cx="9144000" cy="620712"/>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30" name="Picture 11" descr="C:\Users\User\Downloads\презентация экспресс-авто\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308725"/>
            <a:ext cx="6889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4" descr="C:\Users\ASVA\Desktop\ASVA\БМЛ\190408 Качественные фото\Асва запчасти_Ангелина_22.03000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473200"/>
            <a:ext cx="16192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5" descr="C:\Users\ASVA\Desktop\ASVA\БМЛ\190408 Качественные фото\Асва запчасти_Ангелина_22.03001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0" y="1282700"/>
            <a:ext cx="21605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6" descr="C:\Users\ASVA\Desktop\Мккет буклета\Упаковка обр.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392238"/>
            <a:ext cx="4276725"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7" descr="C:\Users\ASVA\Desktop\ASVA\БМЛ\190408 Качественные фото\Асва запчасти_Ангелина_22.030018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2919413"/>
            <a:ext cx="21605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8" descr="C:\Users\ASVA\Desktop\ASVA\БМЛ\190408 Качественные фото\Асва запчасти_Ангелина_22.030010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8625" y="2919413"/>
            <a:ext cx="21605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21" descr="C:\Users\ASVA\Desktop\ASVA\БМЛ\190408 Качественные фото\Асва запчасти_Ангелина_22.030006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7538" y="4575175"/>
            <a:ext cx="21621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a:spLocks noChangeArrowheads="1"/>
          </p:cNvSpPr>
          <p:nvPr/>
        </p:nvSpPr>
        <p:spPr bwMode="auto">
          <a:xfrm>
            <a:off x="1160463" y="6340475"/>
            <a:ext cx="38893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100">
                <a:solidFill>
                  <a:schemeClr val="bg1"/>
                </a:solidFill>
                <a:latin typeface="Franklin Gothic Book" pitchFamily="34" charset="0"/>
              </a:rPr>
              <a:t>WWW.ASVA-TRADING.COM</a:t>
            </a:r>
            <a:endParaRPr lang="ru-RU" altLang="ru-RU" sz="2100">
              <a:solidFill>
                <a:srgbClr val="FF0000"/>
              </a:solidFill>
              <a:latin typeface="Franklin Gothic Book" pitchFamily="34" charset="0"/>
            </a:endParaRPr>
          </a:p>
        </p:txBody>
      </p:sp>
    </p:spTree>
    <p:extLst>
      <p:ext uri="{BB962C8B-B14F-4D97-AF65-F5344CB8AC3E}">
        <p14:creationId xmlns:p14="http://schemas.microsoft.com/office/powerpoint/2010/main" val="112778755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out)">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par>
                          <p:cTn id="11" fill="hold" nodeType="afterGroup">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237288"/>
            <a:ext cx="9144000" cy="6207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11267" name="Picture 11" descr="C:\Users\User\Downloads\презентация экспресс-авто\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308725"/>
            <a:ext cx="6889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6291263"/>
            <a:ext cx="39560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7650" y="493713"/>
            <a:ext cx="8432800" cy="646112"/>
          </a:xfrm>
          <a:prstGeom prst="rect">
            <a:avLst/>
          </a:prstGeom>
          <a:noFill/>
        </p:spPr>
        <p:txBody>
          <a:bodyPr>
            <a:spAutoFit/>
          </a:bodyPr>
          <a:lstStyle/>
          <a:p>
            <a:pPr>
              <a:defRPr/>
            </a:pPr>
            <a:r>
              <a:rPr lang="en-US" sz="3600" b="1" dirty="0" err="1">
                <a:solidFill>
                  <a:schemeClr val="tx1">
                    <a:lumMod val="65000"/>
                    <a:lumOff val="35000"/>
                  </a:schemeClr>
                </a:solidFill>
              </a:rPr>
              <a:t>TecDoc</a:t>
            </a:r>
            <a:endParaRPr lang="ru-RU" sz="3600" b="1" dirty="0">
              <a:solidFill>
                <a:schemeClr val="tx1">
                  <a:lumMod val="65000"/>
                  <a:lumOff val="35000"/>
                </a:schemeClr>
              </a:solidFill>
            </a:endParaRPr>
          </a:p>
        </p:txBody>
      </p:sp>
      <p:sp>
        <p:nvSpPr>
          <p:cNvPr id="11270" name="Прямоугольник 5"/>
          <p:cNvSpPr>
            <a:spLocks noChangeArrowheads="1"/>
          </p:cNvSpPr>
          <p:nvPr/>
        </p:nvSpPr>
        <p:spPr bwMode="auto">
          <a:xfrm>
            <a:off x="827088" y="1684338"/>
            <a:ext cx="7489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ru-RU" b="1"/>
              <a:t>Sinse 2014 ASVA COMPANY has had achieved the "</a:t>
            </a:r>
            <a:r>
              <a:rPr lang="en-US" altLang="ru-RU" b="1">
                <a:solidFill>
                  <a:srgbClr val="FF0000"/>
                </a:solidFill>
              </a:rPr>
              <a:t>TecAlliance CERTIFIED DATA SUPPLIER</a:t>
            </a:r>
            <a:r>
              <a:rPr lang="en-US" altLang="ru-RU" b="1"/>
              <a:t>" commendation</a:t>
            </a:r>
            <a:endParaRPr lang="ru-RU" altLang="ru-RU" b="1"/>
          </a:p>
        </p:txBody>
      </p:sp>
      <p:pic>
        <p:nvPicPr>
          <p:cNvPr id="11271" name="Рисунок 6" descr="C:\Users\EUROPA\AppData\Local\Temp\Temp1_Certified-Data-Supplier.zip\Certified-Data-Supplier\certified-data-supplier\02_rgb\tca_certified-data-supplier_logo_rgb_300d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650" y="2332038"/>
            <a:ext cx="481012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Прямоугольник 7"/>
          <p:cNvSpPr>
            <a:spLocks noChangeArrowheads="1"/>
          </p:cNvSpPr>
          <p:nvPr/>
        </p:nvSpPr>
        <p:spPr bwMode="auto">
          <a:xfrm>
            <a:off x="971550" y="4851400"/>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ru-RU" b="1"/>
              <a:t>Brand ASVA® is officially rated status A-Supplier by TecAlliance</a:t>
            </a:r>
            <a:endParaRPr lang="ru-RU" altLang="ru-RU" b="1"/>
          </a:p>
        </p:txBody>
      </p:sp>
    </p:spTree>
    <p:extLst>
      <p:ext uri="{BB962C8B-B14F-4D97-AF65-F5344CB8AC3E}">
        <p14:creationId xmlns:p14="http://schemas.microsoft.com/office/powerpoint/2010/main" val="886746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6237288"/>
            <a:ext cx="9144000" cy="6207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TextBox 5"/>
          <p:cNvSpPr txBox="1"/>
          <p:nvPr/>
        </p:nvSpPr>
        <p:spPr>
          <a:xfrm>
            <a:off x="323850" y="66675"/>
            <a:ext cx="8569325" cy="584200"/>
          </a:xfrm>
          <a:prstGeom prst="rect">
            <a:avLst/>
          </a:prstGeom>
          <a:noFill/>
        </p:spPr>
        <p:txBody>
          <a:bodyPr>
            <a:spAutoFit/>
          </a:bodyPr>
          <a:lstStyle/>
          <a:p>
            <a:pPr eaLnBrk="1" fontAlgn="auto" hangingPunct="1">
              <a:spcBef>
                <a:spcPts val="0"/>
              </a:spcBef>
              <a:spcAft>
                <a:spcPts val="0"/>
              </a:spcAft>
              <a:defRPr/>
            </a:pPr>
            <a:r>
              <a:rPr lang="en-US" sz="3200" b="1" dirty="0">
                <a:solidFill>
                  <a:schemeClr val="tx1">
                    <a:lumMod val="65000"/>
                    <a:lumOff val="35000"/>
                  </a:schemeClr>
                </a:solidFill>
                <a:latin typeface="Franklin Gothic Book" pitchFamily="34" charset="0"/>
              </a:rPr>
              <a:t>Warranty</a:t>
            </a:r>
          </a:p>
        </p:txBody>
      </p:sp>
      <p:sp>
        <p:nvSpPr>
          <p:cNvPr id="10" name="TextBox 9"/>
          <p:cNvSpPr txBox="1"/>
          <p:nvPr/>
        </p:nvSpPr>
        <p:spPr>
          <a:xfrm>
            <a:off x="4932040" y="1389892"/>
            <a:ext cx="3333750" cy="831850"/>
          </a:xfrm>
          <a:prstGeom prst="rect">
            <a:avLst/>
          </a:prstGeom>
          <a:noFill/>
        </p:spPr>
        <p:txBody>
          <a:bodyPr>
            <a:spAutoFit/>
          </a:bodyPr>
          <a:lstStyle/>
          <a:p>
            <a:pPr eaLnBrk="1" fontAlgn="auto" hangingPunct="1">
              <a:spcBef>
                <a:spcPts val="0"/>
              </a:spcBef>
              <a:spcAft>
                <a:spcPts val="0"/>
              </a:spcAft>
              <a:defRPr/>
            </a:pPr>
            <a:r>
              <a:rPr lang="en-US" sz="4800" b="1" dirty="0">
                <a:solidFill>
                  <a:srgbClr val="FF1D1D"/>
                </a:solidFill>
                <a:latin typeface="+mn-lt"/>
              </a:rPr>
              <a:t>24</a:t>
            </a:r>
            <a:r>
              <a:rPr lang="ru-RU" sz="4800" b="1" dirty="0">
                <a:solidFill>
                  <a:schemeClr val="tx1">
                    <a:lumMod val="85000"/>
                    <a:lumOff val="15000"/>
                  </a:schemeClr>
                </a:solidFill>
                <a:latin typeface="+mn-lt"/>
              </a:rPr>
              <a:t> </a:t>
            </a:r>
            <a:r>
              <a:rPr lang="en-US" sz="4800" b="1" dirty="0">
                <a:solidFill>
                  <a:schemeClr val="tx1">
                    <a:lumMod val="85000"/>
                    <a:lumOff val="15000"/>
                  </a:schemeClr>
                </a:solidFill>
                <a:latin typeface="+mn-lt"/>
              </a:rPr>
              <a:t>months</a:t>
            </a:r>
            <a:endParaRPr lang="ru-RU" sz="4800" b="1" dirty="0">
              <a:solidFill>
                <a:schemeClr val="tx1">
                  <a:lumMod val="85000"/>
                  <a:lumOff val="15000"/>
                </a:schemeClr>
              </a:solidFill>
              <a:latin typeface="+mn-lt"/>
            </a:endParaRPr>
          </a:p>
        </p:txBody>
      </p:sp>
      <p:pic>
        <p:nvPicPr>
          <p:cNvPr id="10245" name="Picture 11" descr="C:\Users\User\Downloads\презентация экспресс-авто\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308725"/>
            <a:ext cx="6889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5" descr="C:\Users\ASVA\Desktop\Мккет буклета\Гарантия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74775"/>
            <a:ext cx="4752975"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963" y="6237288"/>
            <a:ext cx="39560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
            <a:extLst>
              <a:ext uri="{FF2B5EF4-FFF2-40B4-BE49-F238E27FC236}">
                <a16:creationId xmlns:a16="http://schemas.microsoft.com/office/drawing/2014/main" xmlns="" id="{55E90FE3-CD69-46D4-A89B-879930BD8350}"/>
              </a:ext>
            </a:extLst>
          </p:cNvPr>
          <p:cNvSpPr txBox="1">
            <a:spLocks noChangeArrowheads="1"/>
          </p:cNvSpPr>
          <p:nvPr/>
        </p:nvSpPr>
        <p:spPr bwMode="auto">
          <a:xfrm>
            <a:off x="4540542" y="3118643"/>
            <a:ext cx="42481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ru-RU" sz="1600" dirty="0">
                <a:latin typeface="Franklin Gothic Book" panose="020B0503020102020204" pitchFamily="34" charset="0"/>
              </a:rPr>
              <a:t>It is important to feel the dependability of a partner and we understand this well. It is possible to exchange or return ASVA products within the framework of European Law. According to statistics for 2019, only 0.2% of parts were returned due to manufacturing complaints</a:t>
            </a:r>
            <a:endParaRPr lang="ru-RU" altLang="ru-RU" sz="1600" dirty="0">
              <a:latin typeface="Franklin Gothic Book" panose="020B0503020102020204" pitchFamily="34" charset="0"/>
            </a:endParaRPr>
          </a:p>
        </p:txBody>
      </p:sp>
    </p:spTree>
    <p:extLst>
      <p:ext uri="{BB962C8B-B14F-4D97-AF65-F5344CB8AC3E}">
        <p14:creationId xmlns:p14="http://schemas.microsoft.com/office/powerpoint/2010/main" val="79958883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1069" y="395953"/>
            <a:ext cx="8230492" cy="584775"/>
          </a:xfrm>
          <a:prstGeom prst="rect">
            <a:avLst/>
          </a:prstGeom>
          <a:noFill/>
        </p:spPr>
        <p:txBody>
          <a:bodyPr wrap="square" rtlCol="0">
            <a:spAutoFit/>
          </a:bodyPr>
          <a:lstStyle/>
          <a:p>
            <a:pPr algn="ctr"/>
            <a:r>
              <a:rPr lang="en-US" sz="3200" b="1" dirty="0">
                <a:solidFill>
                  <a:schemeClr val="tx1">
                    <a:lumMod val="65000"/>
                    <a:lumOff val="35000"/>
                  </a:schemeClr>
                </a:solidFill>
                <a:latin typeface="Franklin Gothic Book" pitchFamily="34" charset="0"/>
              </a:rPr>
              <a:t>Quality Certificates</a:t>
            </a:r>
            <a:endParaRPr lang="ru-RU" sz="3200" b="1" dirty="0">
              <a:solidFill>
                <a:schemeClr val="tx1">
                  <a:lumMod val="65000"/>
                  <a:lumOff val="35000"/>
                </a:schemeClr>
              </a:solidFill>
              <a:latin typeface="Franklin Gothic Book" pitchFamily="34" charset="0"/>
            </a:endParaRPr>
          </a:p>
        </p:txBody>
      </p:sp>
      <p:sp>
        <p:nvSpPr>
          <p:cNvPr id="2" name="Прямоугольник 1"/>
          <p:cNvSpPr/>
          <p:nvPr/>
        </p:nvSpPr>
        <p:spPr>
          <a:xfrm>
            <a:off x="4187021" y="980728"/>
            <a:ext cx="4806281" cy="1138773"/>
          </a:xfrm>
          <a:prstGeom prst="rect">
            <a:avLst/>
          </a:prstGeom>
        </p:spPr>
        <p:txBody>
          <a:bodyPr wrap="square">
            <a:spAutoFit/>
          </a:bodyPr>
          <a:lstStyle/>
          <a:p>
            <a:pPr>
              <a:buClr>
                <a:srgbClr val="FA0000"/>
              </a:buClr>
            </a:pPr>
            <a:r>
              <a:rPr lang="en-US" b="1" u="sng" dirty="0">
                <a:solidFill>
                  <a:srgbClr val="FF0000"/>
                </a:solidFill>
              </a:rPr>
              <a:t>Quality of products is confirmed by</a:t>
            </a:r>
            <a:r>
              <a:rPr lang="ru-RU" b="1" u="sng" dirty="0" smtClean="0">
                <a:solidFill>
                  <a:srgbClr val="FF0000"/>
                </a:solidFill>
              </a:rPr>
              <a:t>:</a:t>
            </a:r>
          </a:p>
          <a:p>
            <a:pPr marL="285750" indent="-285750">
              <a:buClr>
                <a:srgbClr val="FA0000"/>
              </a:buClr>
              <a:buFont typeface="Wingdings" pitchFamily="2" charset="2"/>
              <a:buChar char="v"/>
            </a:pPr>
            <a:endParaRPr lang="ru-RU" dirty="0" smtClean="0"/>
          </a:p>
          <a:p>
            <a:pPr marL="342900" indent="-342900">
              <a:buClr>
                <a:srgbClr val="FA0000"/>
              </a:buClr>
              <a:buFont typeface="Wingdings" pitchFamily="2" charset="2"/>
              <a:buChar char="v"/>
            </a:pPr>
            <a:r>
              <a:rPr lang="en-US" sz="1600" dirty="0"/>
              <a:t>certificate  </a:t>
            </a:r>
            <a:r>
              <a:rPr lang="en-US" sz="1600" dirty="0" smtClean="0"/>
              <a:t>EACU (Eurasian </a:t>
            </a:r>
            <a:r>
              <a:rPr lang="en-US" sz="1600" dirty="0"/>
              <a:t>Customs </a:t>
            </a:r>
            <a:r>
              <a:rPr lang="en-US" sz="1600" dirty="0" smtClean="0"/>
              <a:t>Union)</a:t>
            </a:r>
            <a:endParaRPr lang="en-US" sz="1600" dirty="0"/>
          </a:p>
          <a:p>
            <a:pPr marL="342900" indent="-342900">
              <a:buClr>
                <a:srgbClr val="FA0000"/>
              </a:buClr>
              <a:buFont typeface="Wingdings" pitchFamily="2" charset="2"/>
              <a:buChar char="v"/>
            </a:pPr>
            <a:r>
              <a:rPr lang="en-US" sz="1600" dirty="0" smtClean="0"/>
              <a:t>certificate</a:t>
            </a:r>
            <a:r>
              <a:rPr lang="ru-RU" sz="1600" dirty="0" smtClean="0"/>
              <a:t> </a:t>
            </a:r>
            <a:r>
              <a:rPr lang="en-US" sz="1600" dirty="0"/>
              <a:t>ISO </a:t>
            </a:r>
            <a:r>
              <a:rPr lang="ru-RU" sz="1600" dirty="0" smtClean="0"/>
              <a:t>9001:2015</a:t>
            </a:r>
            <a:r>
              <a:rPr lang="en-US" sz="1600" dirty="0" smtClean="0"/>
              <a:t> </a:t>
            </a:r>
            <a:endParaRPr lang="ru-RU" sz="1600" dirty="0"/>
          </a:p>
        </p:txBody>
      </p:sp>
      <p:sp>
        <p:nvSpPr>
          <p:cNvPr id="17" name="Прямоугольник 16"/>
          <p:cNvSpPr/>
          <p:nvPr/>
        </p:nvSpPr>
        <p:spPr>
          <a:xfrm>
            <a:off x="0" y="6237288"/>
            <a:ext cx="9144000" cy="6207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18" name="Рисунок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6209064"/>
            <a:ext cx="827584" cy="563428"/>
          </a:xfrm>
          <a:prstGeom prst="rect">
            <a:avLst/>
          </a:prstGeom>
        </p:spPr>
      </p:pic>
      <p:pic>
        <p:nvPicPr>
          <p:cNvPr id="2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6247654"/>
            <a:ext cx="39560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descr="https://asva-trading.com/sites/default/files/files/st.ru_.021_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183" y="2119500"/>
            <a:ext cx="28575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188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1070" y="544325"/>
            <a:ext cx="5314168" cy="646331"/>
          </a:xfrm>
          <a:prstGeom prst="rect">
            <a:avLst/>
          </a:prstGeom>
          <a:noFill/>
        </p:spPr>
        <p:txBody>
          <a:bodyPr wrap="square" rtlCol="0">
            <a:spAutoFit/>
          </a:bodyPr>
          <a:lstStyle/>
          <a:p>
            <a:pPr algn="ctr"/>
            <a:r>
              <a:rPr lang="en-US" sz="3600" b="1" dirty="0" smtClean="0">
                <a:solidFill>
                  <a:schemeClr val="tx1">
                    <a:lumMod val="65000"/>
                    <a:lumOff val="35000"/>
                  </a:schemeClr>
                </a:solidFill>
                <a:latin typeface="Calibri" panose="020F0502020204030204" pitchFamily="34" charset="0"/>
              </a:rPr>
              <a:t>Legal notice</a:t>
            </a:r>
            <a:endParaRPr lang="ru-RU" sz="3600" b="1" dirty="0">
              <a:solidFill>
                <a:schemeClr val="tx1">
                  <a:lumMod val="65000"/>
                  <a:lumOff val="35000"/>
                </a:schemeClr>
              </a:solidFill>
              <a:latin typeface="Calibri" panose="020F0502020204030204" pitchFamily="34" charset="0"/>
            </a:endParaRPr>
          </a:p>
        </p:txBody>
      </p:sp>
      <p:sp>
        <p:nvSpPr>
          <p:cNvPr id="3" name="Прямоугольник 2"/>
          <p:cNvSpPr/>
          <p:nvPr/>
        </p:nvSpPr>
        <p:spPr>
          <a:xfrm>
            <a:off x="1187624" y="1585035"/>
            <a:ext cx="4084757" cy="3139321"/>
          </a:xfrm>
          <a:prstGeom prst="rect">
            <a:avLst/>
          </a:prstGeom>
        </p:spPr>
        <p:txBody>
          <a:bodyPr wrap="square">
            <a:spAutoFit/>
          </a:bodyPr>
          <a:lstStyle/>
          <a:p>
            <a:r>
              <a:rPr lang="en-US" b="1" dirty="0"/>
              <a:t>ASVA TRADING LTD OÜ</a:t>
            </a:r>
          </a:p>
          <a:p>
            <a:r>
              <a:rPr lang="en-US" b="1" dirty="0" err="1"/>
              <a:t>Tallinna</a:t>
            </a:r>
            <a:r>
              <a:rPr lang="en-US" b="1" dirty="0"/>
              <a:t> </a:t>
            </a:r>
            <a:r>
              <a:rPr lang="en-US" b="1" dirty="0" err="1"/>
              <a:t>mnt</a:t>
            </a:r>
            <a:r>
              <a:rPr lang="en-US" b="1" dirty="0"/>
              <a:t> 3, </a:t>
            </a:r>
            <a:r>
              <a:rPr lang="en-US" b="1" dirty="0" err="1"/>
              <a:t>Sillamäe</a:t>
            </a:r>
            <a:r>
              <a:rPr lang="en-US" b="1" dirty="0"/>
              <a:t> </a:t>
            </a:r>
            <a:r>
              <a:rPr lang="en-US" b="1" dirty="0" err="1"/>
              <a:t>linn</a:t>
            </a:r>
            <a:r>
              <a:rPr lang="en-US" b="1" dirty="0"/>
              <a:t>, </a:t>
            </a:r>
            <a:endParaRPr lang="ru-RU" b="1" dirty="0" smtClean="0"/>
          </a:p>
          <a:p>
            <a:r>
              <a:rPr lang="en-US" b="1" dirty="0"/>
              <a:t>Ida-</a:t>
            </a:r>
            <a:r>
              <a:rPr lang="en-US" b="1" dirty="0" err="1"/>
              <a:t>Viru</a:t>
            </a:r>
            <a:r>
              <a:rPr lang="en-US" b="1" dirty="0"/>
              <a:t> </a:t>
            </a:r>
            <a:r>
              <a:rPr lang="en-US" b="1" dirty="0" err="1"/>
              <a:t>maakond</a:t>
            </a:r>
            <a:r>
              <a:rPr lang="en-US" b="1" dirty="0"/>
              <a:t>, </a:t>
            </a:r>
            <a:r>
              <a:rPr lang="en-US" b="1" dirty="0" smtClean="0"/>
              <a:t>4023</a:t>
            </a:r>
            <a:r>
              <a:rPr lang="ru-RU" b="1" dirty="0" smtClean="0"/>
              <a:t>3</a:t>
            </a:r>
            <a:endParaRPr lang="en-US" b="1" dirty="0"/>
          </a:p>
          <a:p>
            <a:r>
              <a:rPr lang="en-US" b="1" dirty="0" err="1"/>
              <a:t>Eesti</a:t>
            </a:r>
            <a:r>
              <a:rPr lang="en-US" b="1" dirty="0"/>
              <a:t> </a:t>
            </a:r>
            <a:r>
              <a:rPr lang="en-US" b="1" dirty="0" err="1"/>
              <a:t>Vabariik</a:t>
            </a:r>
            <a:r>
              <a:rPr lang="en-US" b="1" dirty="0"/>
              <a:t> / Estonia</a:t>
            </a:r>
          </a:p>
          <a:p>
            <a:endParaRPr lang="en-US" b="1" dirty="0" smtClean="0"/>
          </a:p>
          <a:p>
            <a:r>
              <a:rPr lang="en-US" b="1" dirty="0" smtClean="0"/>
              <a:t>Reg</a:t>
            </a:r>
            <a:r>
              <a:rPr lang="en-US" b="1" dirty="0"/>
              <a:t>. 12566391</a:t>
            </a:r>
          </a:p>
          <a:p>
            <a:r>
              <a:rPr lang="en-US" b="1" dirty="0" smtClean="0"/>
              <a:t>KMKR </a:t>
            </a:r>
            <a:r>
              <a:rPr lang="en-US" b="1" dirty="0"/>
              <a:t>EE101707930</a:t>
            </a:r>
          </a:p>
          <a:p>
            <a:endParaRPr lang="en-US" b="1" dirty="0"/>
          </a:p>
          <a:p>
            <a:r>
              <a:rPr lang="fi-FI" b="1" dirty="0"/>
              <a:t>Warehouse: Tallinna maantee 3, Sillamäe linn, Ida-Viru maakond, 40231 </a:t>
            </a:r>
          </a:p>
          <a:p>
            <a:r>
              <a:rPr lang="fi-FI" b="1" dirty="0"/>
              <a:t>Eesti Vabariik / Estonia</a:t>
            </a:r>
          </a:p>
        </p:txBody>
      </p:sp>
      <p:pic>
        <p:nvPicPr>
          <p:cNvPr id="2050" name="Picture 2" descr="http://old.asva-trading.com/img/DSC_06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5238" y="836713"/>
            <a:ext cx="2594738" cy="4612867"/>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0" y="6237288"/>
            <a:ext cx="9144000" cy="6207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22" name="Рисунок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9977" y="6224152"/>
            <a:ext cx="894024" cy="608660"/>
          </a:xfrm>
          <a:prstGeom prst="rect">
            <a:avLst/>
          </a:prstGeom>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927" y="6264275"/>
            <a:ext cx="39560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893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grayscl/>
            <a:extLst>
              <a:ext uri="{28A0092B-C50C-407E-A947-70E740481C1C}">
                <a14:useLocalDpi xmlns:a14="http://schemas.microsoft.com/office/drawing/2010/main" val="0"/>
              </a:ext>
            </a:extLst>
          </a:blip>
          <a:srcRect l="4595" b="35056"/>
          <a:stretch/>
        </p:blipFill>
        <p:spPr>
          <a:xfrm>
            <a:off x="-1" y="0"/>
            <a:ext cx="9140344" cy="4295099"/>
          </a:xfrm>
          <a:prstGeom prst="rect">
            <a:avLst/>
          </a:prstGeom>
          <a:ln>
            <a:noFill/>
          </a:ln>
          <a:effectLst>
            <a:softEdge rad="127000"/>
          </a:effectLst>
        </p:spPr>
      </p:pic>
      <p:sp>
        <p:nvSpPr>
          <p:cNvPr id="16" name="TextBox 15"/>
          <p:cNvSpPr txBox="1"/>
          <p:nvPr/>
        </p:nvSpPr>
        <p:spPr>
          <a:xfrm>
            <a:off x="1763688" y="6395844"/>
            <a:ext cx="2008639" cy="338554"/>
          </a:xfrm>
          <a:prstGeom prst="rect">
            <a:avLst/>
          </a:prstGeom>
          <a:noFill/>
        </p:spPr>
        <p:txBody>
          <a:bodyPr wrap="square" rtlCol="0">
            <a:spAutoFit/>
          </a:bodyPr>
          <a:lstStyle/>
          <a:p>
            <a:r>
              <a:rPr lang="en-US" sz="1600" b="1" dirty="0">
                <a:solidFill>
                  <a:schemeClr val="bg1"/>
                </a:solidFill>
              </a:rPr>
              <a:t>ASVA TRADING </a:t>
            </a:r>
            <a:r>
              <a:rPr lang="en-US" sz="1600" b="1" dirty="0" smtClean="0">
                <a:solidFill>
                  <a:schemeClr val="bg1"/>
                </a:solidFill>
              </a:rPr>
              <a:t>LTD</a:t>
            </a:r>
            <a:endParaRPr lang="ru-RU" sz="1600" b="1" dirty="0">
              <a:solidFill>
                <a:schemeClr val="bg1"/>
              </a:solidFill>
            </a:endParaRPr>
          </a:p>
        </p:txBody>
      </p:sp>
      <p:sp>
        <p:nvSpPr>
          <p:cNvPr id="23" name="Прямоугольник 22"/>
          <p:cNvSpPr/>
          <p:nvPr/>
        </p:nvSpPr>
        <p:spPr>
          <a:xfrm>
            <a:off x="1464428" y="4730277"/>
            <a:ext cx="6224503" cy="1446550"/>
          </a:xfrm>
          <a:prstGeom prst="rect">
            <a:avLst/>
          </a:prstGeom>
        </p:spPr>
        <p:txBody>
          <a:bodyPr wrap="square">
            <a:spAutoFit/>
          </a:bodyPr>
          <a:lstStyle/>
          <a:p>
            <a:pPr algn="ctr"/>
            <a:r>
              <a:rPr lang="en-US" sz="2000" b="1" dirty="0"/>
              <a:t>E-mail: </a:t>
            </a:r>
            <a:r>
              <a:rPr lang="en-US" sz="2000" b="1" dirty="0" smtClean="0"/>
              <a:t>europa@asva-trading.com</a:t>
            </a:r>
          </a:p>
          <a:p>
            <a:pPr algn="ctr"/>
            <a:r>
              <a:rPr lang="en-US" sz="2000" b="1" dirty="0"/>
              <a:t> </a:t>
            </a:r>
            <a:r>
              <a:rPr lang="en-US" sz="2000" b="1" dirty="0" smtClean="0"/>
              <a:t>            manager@asva-trading.com</a:t>
            </a:r>
            <a:endParaRPr lang="en-US" sz="2000" b="1" dirty="0"/>
          </a:p>
          <a:p>
            <a:pPr algn="ctr"/>
            <a:r>
              <a:rPr lang="ru-RU" sz="2000" b="1" dirty="0" smtClean="0"/>
              <a:t>Те</a:t>
            </a:r>
            <a:r>
              <a:rPr lang="en-US" sz="2000" b="1" dirty="0"/>
              <a:t>l. +372 </a:t>
            </a:r>
            <a:r>
              <a:rPr lang="ru-RU" sz="2000" b="1" dirty="0" smtClean="0"/>
              <a:t>56936772</a:t>
            </a:r>
            <a:endParaRPr lang="en-US" sz="2000" dirty="0"/>
          </a:p>
          <a:p>
            <a:pPr algn="ctr"/>
            <a:r>
              <a:rPr lang="en-US" sz="2800" b="1" dirty="0" smtClean="0"/>
              <a:t>www.asva-trading.com</a:t>
            </a:r>
            <a:endParaRPr lang="en-US" sz="2800" b="1" dirty="0"/>
          </a:p>
        </p:txBody>
      </p:sp>
      <p:sp>
        <p:nvSpPr>
          <p:cNvPr id="8" name="Прямоугольник 7"/>
          <p:cNvSpPr/>
          <p:nvPr/>
        </p:nvSpPr>
        <p:spPr>
          <a:xfrm>
            <a:off x="0" y="6237288"/>
            <a:ext cx="9144000" cy="6207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75" y="6224683"/>
            <a:ext cx="928619" cy="632214"/>
          </a:xfrm>
          <a:prstGeom prst="rect">
            <a:avLst/>
          </a:prstGeom>
        </p:spPr>
      </p:pic>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963" y="6237288"/>
            <a:ext cx="39560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875508"/>
      </p:ext>
    </p:extLst>
  </p:cSld>
  <p:clrMapOvr>
    <a:masterClrMapping/>
  </p:clrMapOvr>
  <mc:AlternateContent xmlns:mc="http://schemas.openxmlformats.org/markup-compatibility/2006" xmlns:p14="http://schemas.microsoft.com/office/powerpoint/2010/main">
    <mc:Choice Requires="p14">
      <p:transition spd="slow" p14:dur="1250" advTm="10000">
        <p:fade/>
      </p:transition>
    </mc:Choice>
    <mc:Fallback xmlns="">
      <p:transition spd="slow"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744" y="260648"/>
            <a:ext cx="7786742" cy="646331"/>
          </a:xfrm>
          <a:prstGeom prst="rect">
            <a:avLst/>
          </a:prstGeom>
          <a:noFill/>
        </p:spPr>
        <p:txBody>
          <a:bodyPr wrap="square" rtlCol="0">
            <a:spAutoFit/>
          </a:bodyPr>
          <a:lstStyle/>
          <a:p>
            <a:pPr algn="ctr"/>
            <a:r>
              <a:rPr lang="en-US" sz="3600" b="1" dirty="0" smtClean="0">
                <a:solidFill>
                  <a:schemeClr val="tx1">
                    <a:lumMod val="65000"/>
                    <a:lumOff val="35000"/>
                  </a:schemeClr>
                </a:solidFill>
                <a:latin typeface="Calibri" panose="020F0502020204030204" pitchFamily="34" charset="0"/>
              </a:rPr>
              <a:t>About us</a:t>
            </a:r>
            <a:endParaRPr lang="ru-RU" sz="3600" b="1" dirty="0">
              <a:solidFill>
                <a:schemeClr val="tx1">
                  <a:lumMod val="65000"/>
                  <a:lumOff val="35000"/>
                </a:schemeClr>
              </a:solidFill>
              <a:latin typeface="Calibri" panose="020F0502020204030204" pitchFamily="34" charset="0"/>
            </a:endParaRPr>
          </a:p>
        </p:txBody>
      </p:sp>
      <p:sp>
        <p:nvSpPr>
          <p:cNvPr id="3" name="Прямоугольник 2"/>
          <p:cNvSpPr/>
          <p:nvPr/>
        </p:nvSpPr>
        <p:spPr>
          <a:xfrm>
            <a:off x="504934" y="1775378"/>
            <a:ext cx="8171522" cy="369332"/>
          </a:xfrm>
          <a:prstGeom prst="rect">
            <a:avLst/>
          </a:prstGeom>
        </p:spPr>
        <p:txBody>
          <a:bodyPr wrap="square">
            <a:spAutoFit/>
          </a:bodyPr>
          <a:lstStyle/>
          <a:p>
            <a:pPr algn="ctr"/>
            <a:r>
              <a:rPr lang="en-US" dirty="0" smtClean="0"/>
              <a:t>Key </a:t>
            </a:r>
            <a:r>
              <a:rPr lang="en-US" dirty="0"/>
              <a:t>area of </a:t>
            </a:r>
            <a:r>
              <a:rPr lang="en-US" dirty="0" smtClean="0"/>
              <a:t>activity is </a:t>
            </a:r>
            <a:r>
              <a:rPr lang="en-US" b="1" dirty="0" smtClean="0"/>
              <a:t>WHOLESALE </a:t>
            </a:r>
            <a:r>
              <a:rPr lang="en-US" dirty="0" smtClean="0"/>
              <a:t>of spare </a:t>
            </a:r>
            <a:r>
              <a:rPr lang="en-US" dirty="0"/>
              <a:t>parts for passenger </a:t>
            </a:r>
            <a:r>
              <a:rPr lang="en-US" dirty="0" smtClean="0"/>
              <a:t>cars </a:t>
            </a:r>
            <a:endParaRPr lang="ru-RU" dirty="0"/>
          </a:p>
        </p:txBody>
      </p:sp>
      <p:sp>
        <p:nvSpPr>
          <p:cNvPr id="8" name="Прямоугольник 7"/>
          <p:cNvSpPr/>
          <p:nvPr/>
        </p:nvSpPr>
        <p:spPr>
          <a:xfrm>
            <a:off x="504934" y="1153109"/>
            <a:ext cx="8171522" cy="400110"/>
          </a:xfrm>
          <a:prstGeom prst="rect">
            <a:avLst/>
          </a:prstGeom>
          <a:solidFill>
            <a:schemeClr val="tx1"/>
          </a:solidFill>
        </p:spPr>
        <p:txBody>
          <a:bodyPr wrap="square">
            <a:spAutoFit/>
          </a:bodyPr>
          <a:lstStyle/>
          <a:p>
            <a:pPr algn="ctr"/>
            <a:r>
              <a:rPr lang="en-US" sz="2000" b="1" dirty="0" smtClean="0">
                <a:solidFill>
                  <a:schemeClr val="bg1"/>
                </a:solidFill>
              </a:rPr>
              <a:t>ASVA TRADING</a:t>
            </a:r>
            <a:r>
              <a:rPr lang="ru-RU" sz="2000" dirty="0" smtClean="0">
                <a:solidFill>
                  <a:schemeClr val="bg1"/>
                </a:solidFill>
              </a:rPr>
              <a:t> </a:t>
            </a:r>
            <a:r>
              <a:rPr lang="en-US" b="1" dirty="0">
                <a:solidFill>
                  <a:schemeClr val="bg1"/>
                </a:solidFill>
              </a:rPr>
              <a:t>is </a:t>
            </a:r>
            <a:r>
              <a:rPr lang="en-US" b="1" dirty="0" smtClean="0">
                <a:solidFill>
                  <a:schemeClr val="bg1"/>
                </a:solidFill>
              </a:rPr>
              <a:t>the </a:t>
            </a:r>
            <a:r>
              <a:rPr lang="en-US" b="1" dirty="0">
                <a:solidFill>
                  <a:schemeClr val="bg1"/>
                </a:solidFill>
              </a:rPr>
              <a:t>exclusive supplier of the ASVA® spare </a:t>
            </a:r>
            <a:r>
              <a:rPr lang="en-US" b="1" dirty="0" smtClean="0">
                <a:solidFill>
                  <a:schemeClr val="bg1"/>
                </a:solidFill>
              </a:rPr>
              <a:t>parts in Europe </a:t>
            </a:r>
            <a:endParaRPr lang="ru-RU" b="1" dirty="0">
              <a:solidFill>
                <a:schemeClr val="bg1"/>
              </a:solidFill>
            </a:endParaRPr>
          </a:p>
        </p:txBody>
      </p:sp>
      <p:sp>
        <p:nvSpPr>
          <p:cNvPr id="19" name="Прямоугольник 18"/>
          <p:cNvSpPr/>
          <p:nvPr/>
        </p:nvSpPr>
        <p:spPr>
          <a:xfrm>
            <a:off x="571744" y="2195572"/>
            <a:ext cx="8104712" cy="646331"/>
          </a:xfrm>
          <a:prstGeom prst="rect">
            <a:avLst/>
          </a:prstGeom>
        </p:spPr>
        <p:txBody>
          <a:bodyPr wrap="square">
            <a:spAutoFit/>
          </a:bodyPr>
          <a:lstStyle/>
          <a:p>
            <a:pPr algn="ctr"/>
            <a:r>
              <a:rPr lang="en-US" dirty="0"/>
              <a:t>Spare parts for consumers, </a:t>
            </a:r>
            <a:r>
              <a:rPr lang="en-US" dirty="0" smtClean="0"/>
              <a:t>who </a:t>
            </a:r>
            <a:r>
              <a:rPr lang="en-US" dirty="0"/>
              <a:t>are not ready to overpay for a brand name but want to purchase auto parts of worthy quality</a:t>
            </a:r>
            <a:endParaRPr lang="ru-RU" dirty="0"/>
          </a:p>
        </p:txBody>
      </p:sp>
      <p:sp>
        <p:nvSpPr>
          <p:cNvPr id="13" name="TextBox 12"/>
          <p:cNvSpPr txBox="1"/>
          <p:nvPr/>
        </p:nvSpPr>
        <p:spPr>
          <a:xfrm>
            <a:off x="1835696" y="2916287"/>
            <a:ext cx="927720" cy="307777"/>
          </a:xfrm>
          <a:prstGeom prst="rect">
            <a:avLst/>
          </a:prstGeom>
          <a:noFill/>
        </p:spPr>
        <p:txBody>
          <a:bodyPr wrap="square" rtlCol="0">
            <a:spAutoFit/>
          </a:bodyPr>
          <a:lstStyle/>
          <a:p>
            <a:r>
              <a:rPr lang="en-US" sz="1400" dirty="0" smtClean="0"/>
              <a:t> </a:t>
            </a:r>
          </a:p>
        </p:txBody>
      </p:sp>
      <p:sp>
        <p:nvSpPr>
          <p:cNvPr id="5" name="Прямоугольник 4"/>
          <p:cNvSpPr/>
          <p:nvPr/>
        </p:nvSpPr>
        <p:spPr>
          <a:xfrm>
            <a:off x="5292080" y="3356177"/>
            <a:ext cx="3384376" cy="1477328"/>
          </a:xfrm>
          <a:prstGeom prst="rect">
            <a:avLst/>
          </a:prstGeom>
        </p:spPr>
        <p:txBody>
          <a:bodyPr wrap="square">
            <a:spAutoFit/>
          </a:bodyPr>
          <a:lstStyle/>
          <a:p>
            <a:r>
              <a:rPr lang="en-US" dirty="0"/>
              <a:t>We offer our customers reasonable prices for certified</a:t>
            </a:r>
          </a:p>
          <a:p>
            <a:r>
              <a:rPr lang="en-US" dirty="0" smtClean="0"/>
              <a:t>and </a:t>
            </a:r>
            <a:r>
              <a:rPr lang="en-US" dirty="0"/>
              <a:t>tested alternative spare parts</a:t>
            </a:r>
          </a:p>
          <a:p>
            <a:r>
              <a:rPr lang="en-US" dirty="0" smtClean="0"/>
              <a:t>for </a:t>
            </a:r>
            <a:r>
              <a:rPr lang="en-US" dirty="0"/>
              <a:t>vehicles made in Japan, Korea,</a:t>
            </a:r>
          </a:p>
          <a:p>
            <a:r>
              <a:rPr lang="en-US" dirty="0" smtClean="0"/>
              <a:t>Europe</a:t>
            </a:r>
            <a:r>
              <a:rPr lang="en-US" dirty="0"/>
              <a:t>, USA</a:t>
            </a:r>
            <a:endParaRPr lang="ru-RU" dirty="0"/>
          </a:p>
        </p:txBody>
      </p:sp>
      <p:graphicFrame>
        <p:nvGraphicFramePr>
          <p:cNvPr id="22" name="Диаграмма 21">
            <a:extLst>
              <a:ext uri="{FF2B5EF4-FFF2-40B4-BE49-F238E27FC236}">
                <a16:creationId xmlns:a16="http://schemas.microsoft.com/office/drawing/2014/main" xmlns="" id="{FAD44890-F0BD-447F-93F3-E230CF46033F}"/>
              </a:ext>
            </a:extLst>
          </p:cNvPr>
          <p:cNvGraphicFramePr>
            <a:graphicFrameLocks/>
          </p:cNvGraphicFramePr>
          <p:nvPr>
            <p:extLst>
              <p:ext uri="{D42A27DB-BD31-4B8C-83A1-F6EECF244321}">
                <p14:modId xmlns:p14="http://schemas.microsoft.com/office/powerpoint/2010/main" val="9641544"/>
              </p:ext>
            </p:extLst>
          </p:nvPr>
        </p:nvGraphicFramePr>
        <p:xfrm>
          <a:off x="314006" y="2110430"/>
          <a:ext cx="5005225" cy="3530133"/>
        </p:xfrm>
        <a:graphic>
          <a:graphicData uri="http://schemas.openxmlformats.org/drawingml/2006/chart">
            <c:chart xmlns:c="http://schemas.openxmlformats.org/drawingml/2006/chart" xmlns:r="http://schemas.openxmlformats.org/officeDocument/2006/relationships" r:id="rId2"/>
          </a:graphicData>
        </a:graphic>
      </p:graphicFrame>
      <p:sp>
        <p:nvSpPr>
          <p:cNvPr id="23" name="Прямоугольник 22">
            <a:extLst>
              <a:ext uri="{FF2B5EF4-FFF2-40B4-BE49-F238E27FC236}">
                <a16:creationId xmlns:a16="http://schemas.microsoft.com/office/drawing/2014/main" xmlns="" id="{812203B4-6796-4175-8A8E-82A735524C52}"/>
              </a:ext>
            </a:extLst>
          </p:cNvPr>
          <p:cNvSpPr/>
          <p:nvPr/>
        </p:nvSpPr>
        <p:spPr>
          <a:xfrm>
            <a:off x="-10003" y="6263458"/>
            <a:ext cx="9144000" cy="620712"/>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294572"/>
            <a:ext cx="827584" cy="563428"/>
          </a:xfrm>
          <a:prstGeom prst="rect">
            <a:avLst/>
          </a:prstGeom>
        </p:spPr>
      </p:pic>
      <p:sp>
        <p:nvSpPr>
          <p:cNvPr id="24" name="Прямоугольник 23"/>
          <p:cNvSpPr>
            <a:spLocks noChangeArrowheads="1"/>
          </p:cNvSpPr>
          <p:nvPr/>
        </p:nvSpPr>
        <p:spPr bwMode="auto">
          <a:xfrm>
            <a:off x="1043608" y="6366645"/>
            <a:ext cx="38893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100" dirty="0">
                <a:solidFill>
                  <a:schemeClr val="bg1"/>
                </a:solidFill>
                <a:latin typeface="Franklin Gothic Book" pitchFamily="34" charset="0"/>
              </a:rPr>
              <a:t>WWW.ASVA-TRADING.COM</a:t>
            </a:r>
            <a:endParaRPr lang="ru-RU" altLang="ru-RU" sz="2100" dirty="0">
              <a:solidFill>
                <a:srgbClr val="FF0000"/>
              </a:solidFill>
              <a:latin typeface="Franklin Gothic Book" pitchFamily="34" charset="0"/>
            </a:endParaRPr>
          </a:p>
        </p:txBody>
      </p:sp>
    </p:spTree>
    <p:extLst>
      <p:ext uri="{BB962C8B-B14F-4D97-AF65-F5344CB8AC3E}">
        <p14:creationId xmlns:p14="http://schemas.microsoft.com/office/powerpoint/2010/main" val="212315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000"/>
                                        <p:tgtEl>
                                          <p:spTgt spid="22"/>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6237288"/>
            <a:ext cx="9144000" cy="620712"/>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24583"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1425" y="3432175"/>
            <a:ext cx="158115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429000"/>
            <a:ext cx="15843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438" y="1412875"/>
            <a:ext cx="27003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Рисунок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22625" y="1412875"/>
            <a:ext cx="2698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Рисунок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21400" y="1412875"/>
            <a:ext cx="27003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Рисунок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37413" y="3433763"/>
            <a:ext cx="15843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Рисунок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63750" y="3429000"/>
            <a:ext cx="15843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Рисунок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5438" y="3429000"/>
            <a:ext cx="158273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p:nvPr/>
        </p:nvSpPr>
        <p:spPr>
          <a:xfrm>
            <a:off x="28291" y="6199188"/>
            <a:ext cx="9144000" cy="620712"/>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21" name="Picture 11" descr="C:\Users\User\Downloads\презентация экспресс-авто\image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16416" y="6303962"/>
            <a:ext cx="6889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ямоугольник 15"/>
          <p:cNvSpPr>
            <a:spLocks noChangeArrowheads="1"/>
          </p:cNvSpPr>
          <p:nvPr/>
        </p:nvSpPr>
        <p:spPr bwMode="auto">
          <a:xfrm>
            <a:off x="4356893" y="6333330"/>
            <a:ext cx="38877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100" dirty="0">
                <a:solidFill>
                  <a:schemeClr val="bg1"/>
                </a:solidFill>
                <a:latin typeface="Franklin Gothic Book" pitchFamily="34" charset="0"/>
              </a:rPr>
              <a:t>WWW.ASVA-TRADING.COM</a:t>
            </a:r>
            <a:endParaRPr lang="ru-RU" altLang="ru-RU" sz="2100" dirty="0">
              <a:solidFill>
                <a:srgbClr val="FF0000"/>
              </a:solidFill>
              <a:latin typeface="Franklin Gothic Book" pitchFamily="34" charset="0"/>
            </a:endParaRPr>
          </a:p>
        </p:txBody>
      </p:sp>
      <p:sp>
        <p:nvSpPr>
          <p:cNvPr id="17" name="Прямоугольник 16"/>
          <p:cNvSpPr/>
          <p:nvPr/>
        </p:nvSpPr>
        <p:spPr>
          <a:xfrm>
            <a:off x="796960" y="260648"/>
            <a:ext cx="7232615" cy="1015663"/>
          </a:xfrm>
          <a:prstGeom prst="rect">
            <a:avLst/>
          </a:prstGeom>
        </p:spPr>
        <p:txBody>
          <a:bodyPr wrap="square">
            <a:spAutoFit/>
          </a:bodyPr>
          <a:lstStyle/>
          <a:p>
            <a:pPr algn="ctr"/>
            <a:r>
              <a:rPr lang="en-US" sz="2000" b="1" dirty="0"/>
              <a:t>The company was established in </a:t>
            </a:r>
            <a:r>
              <a:rPr lang="en-US" sz="2000" b="1" dirty="0" smtClean="0"/>
              <a:t>2003.</a:t>
            </a:r>
            <a:endParaRPr lang="ru-RU" sz="2000" b="1" dirty="0" smtClean="0"/>
          </a:p>
          <a:p>
            <a:pPr algn="ctr"/>
            <a:r>
              <a:rPr lang="en-US" sz="2000" b="1" dirty="0"/>
              <a:t>Warehouse size : </a:t>
            </a:r>
            <a:r>
              <a:rPr lang="ru-RU" sz="2000" b="1" dirty="0" smtClean="0"/>
              <a:t>2200 </a:t>
            </a:r>
            <a:r>
              <a:rPr lang="en-US" sz="2000" b="1" dirty="0" smtClean="0"/>
              <a:t>m³</a:t>
            </a:r>
            <a:endParaRPr lang="ru-RU" sz="2000" b="1" dirty="0" smtClean="0"/>
          </a:p>
          <a:p>
            <a:pPr algn="ctr"/>
            <a:r>
              <a:rPr lang="en-US" sz="2000" b="1" dirty="0"/>
              <a:t>N</a:t>
            </a:r>
            <a:r>
              <a:rPr lang="en-US" sz="2000" b="1" dirty="0" smtClean="0"/>
              <a:t>umber </a:t>
            </a:r>
            <a:r>
              <a:rPr lang="en-US" sz="2000" b="1" dirty="0"/>
              <a:t>of persons </a:t>
            </a:r>
            <a:r>
              <a:rPr lang="en-US" sz="2000" b="1" dirty="0" smtClean="0"/>
              <a:t>employed : 98</a:t>
            </a:r>
            <a:endParaRPr lang="ru-RU" sz="2000" b="1" dirty="0"/>
          </a:p>
        </p:txBody>
      </p:sp>
    </p:spTree>
    <p:extLst>
      <p:ext uri="{BB962C8B-B14F-4D97-AF65-F5344CB8AC3E}">
        <p14:creationId xmlns:p14="http://schemas.microsoft.com/office/powerpoint/2010/main" val="167827155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500"/>
                                        <p:tgtEl>
                                          <p:spTgt spid="21"/>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4585"/>
                                        </p:tgtEl>
                                        <p:attrNameLst>
                                          <p:attrName>style.visibility</p:attrName>
                                        </p:attrNameLst>
                                      </p:cBhvr>
                                      <p:to>
                                        <p:strVal val="visible"/>
                                      </p:to>
                                    </p:set>
                                    <p:animEffect transition="in" filter="box(out)">
                                      <p:cBhvr>
                                        <p:cTn id="11" dur="500"/>
                                        <p:tgtEl>
                                          <p:spTgt spid="24585"/>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24586"/>
                                        </p:tgtEl>
                                        <p:attrNameLst>
                                          <p:attrName>style.visibility</p:attrName>
                                        </p:attrNameLst>
                                      </p:cBhvr>
                                      <p:to>
                                        <p:strVal val="visible"/>
                                      </p:to>
                                    </p:set>
                                    <p:animEffect transition="in" filter="box(out)">
                                      <p:cBhvr>
                                        <p:cTn id="15" dur="500"/>
                                        <p:tgtEl>
                                          <p:spTgt spid="24586"/>
                                        </p:tgtEl>
                                      </p:cBhvr>
                                    </p:animEffect>
                                  </p:childTnLst>
                                </p:cTn>
                              </p:par>
                            </p:childTnLst>
                          </p:cTn>
                        </p:par>
                        <p:par>
                          <p:cTn id="16" fill="hold" nodeType="afterGroup">
                            <p:stCondLst>
                              <p:cond delay="1500"/>
                            </p:stCondLst>
                            <p:childTnLst>
                              <p:par>
                                <p:cTn id="17" presetID="4" presetClass="entr" presetSubtype="32" fill="hold" nodeType="afterEffect">
                                  <p:stCondLst>
                                    <p:cond delay="0"/>
                                  </p:stCondLst>
                                  <p:childTnLst>
                                    <p:set>
                                      <p:cBhvr>
                                        <p:cTn id="18" dur="1" fill="hold">
                                          <p:stCondLst>
                                            <p:cond delay="0"/>
                                          </p:stCondLst>
                                        </p:cTn>
                                        <p:tgtEl>
                                          <p:spTgt spid="24587"/>
                                        </p:tgtEl>
                                        <p:attrNameLst>
                                          <p:attrName>style.visibility</p:attrName>
                                        </p:attrNameLst>
                                      </p:cBhvr>
                                      <p:to>
                                        <p:strVal val="visible"/>
                                      </p:to>
                                    </p:set>
                                    <p:animEffect transition="in" filter="box(out)">
                                      <p:cBhvr>
                                        <p:cTn id="19" dur="500"/>
                                        <p:tgtEl>
                                          <p:spTgt spid="24587"/>
                                        </p:tgtEl>
                                      </p:cBhvr>
                                    </p:animEffect>
                                  </p:childTnLst>
                                </p:cTn>
                              </p:par>
                            </p:childTnLst>
                          </p:cTn>
                        </p:par>
                        <p:par>
                          <p:cTn id="20" fill="hold" nodeType="afterGroup">
                            <p:stCondLst>
                              <p:cond delay="2000"/>
                            </p:stCondLst>
                            <p:childTnLst>
                              <p:par>
                                <p:cTn id="21" presetID="4" presetClass="entr" presetSubtype="32" fill="hold" nodeType="afterEffect">
                                  <p:stCondLst>
                                    <p:cond delay="0"/>
                                  </p:stCondLst>
                                  <p:childTnLst>
                                    <p:set>
                                      <p:cBhvr>
                                        <p:cTn id="22" dur="1" fill="hold">
                                          <p:stCondLst>
                                            <p:cond delay="0"/>
                                          </p:stCondLst>
                                        </p:cTn>
                                        <p:tgtEl>
                                          <p:spTgt spid="24590"/>
                                        </p:tgtEl>
                                        <p:attrNameLst>
                                          <p:attrName>style.visibility</p:attrName>
                                        </p:attrNameLst>
                                      </p:cBhvr>
                                      <p:to>
                                        <p:strVal val="visible"/>
                                      </p:to>
                                    </p:set>
                                    <p:animEffect transition="in" filter="box(out)">
                                      <p:cBhvr>
                                        <p:cTn id="23" dur="500"/>
                                        <p:tgtEl>
                                          <p:spTgt spid="24590"/>
                                        </p:tgtEl>
                                      </p:cBhvr>
                                    </p:animEffect>
                                  </p:childTnLst>
                                </p:cTn>
                              </p:par>
                            </p:childTnLst>
                          </p:cTn>
                        </p:par>
                        <p:par>
                          <p:cTn id="24" fill="hold" nodeType="afterGroup">
                            <p:stCondLst>
                              <p:cond delay="2500"/>
                            </p:stCondLst>
                            <p:childTnLst>
                              <p:par>
                                <p:cTn id="25" presetID="4" presetClass="entr" presetSubtype="32" fill="hold" nodeType="afterEffect">
                                  <p:stCondLst>
                                    <p:cond delay="0"/>
                                  </p:stCondLst>
                                  <p:childTnLst>
                                    <p:set>
                                      <p:cBhvr>
                                        <p:cTn id="26" dur="1" fill="hold">
                                          <p:stCondLst>
                                            <p:cond delay="0"/>
                                          </p:stCondLst>
                                        </p:cTn>
                                        <p:tgtEl>
                                          <p:spTgt spid="24589"/>
                                        </p:tgtEl>
                                        <p:attrNameLst>
                                          <p:attrName>style.visibility</p:attrName>
                                        </p:attrNameLst>
                                      </p:cBhvr>
                                      <p:to>
                                        <p:strVal val="visible"/>
                                      </p:to>
                                    </p:set>
                                    <p:animEffect transition="in" filter="box(out)">
                                      <p:cBhvr>
                                        <p:cTn id="27" dur="500"/>
                                        <p:tgtEl>
                                          <p:spTgt spid="24589"/>
                                        </p:tgtEl>
                                      </p:cBhvr>
                                    </p:animEffect>
                                  </p:childTnLst>
                                </p:cTn>
                              </p:par>
                            </p:childTnLst>
                          </p:cTn>
                        </p:par>
                        <p:par>
                          <p:cTn id="28" fill="hold" nodeType="afterGroup">
                            <p:stCondLst>
                              <p:cond delay="3000"/>
                            </p:stCondLst>
                            <p:childTnLst>
                              <p:par>
                                <p:cTn id="29" presetID="4" presetClass="entr" presetSubtype="32" fill="hold" nodeType="afterEffect">
                                  <p:stCondLst>
                                    <p:cond delay="0"/>
                                  </p:stCondLst>
                                  <p:childTnLst>
                                    <p:set>
                                      <p:cBhvr>
                                        <p:cTn id="30" dur="1" fill="hold">
                                          <p:stCondLst>
                                            <p:cond delay="0"/>
                                          </p:stCondLst>
                                        </p:cTn>
                                        <p:tgtEl>
                                          <p:spTgt spid="24583"/>
                                        </p:tgtEl>
                                        <p:attrNameLst>
                                          <p:attrName>style.visibility</p:attrName>
                                        </p:attrNameLst>
                                      </p:cBhvr>
                                      <p:to>
                                        <p:strVal val="visible"/>
                                      </p:to>
                                    </p:set>
                                    <p:animEffect transition="in" filter="box(out)">
                                      <p:cBhvr>
                                        <p:cTn id="31" dur="500"/>
                                        <p:tgtEl>
                                          <p:spTgt spid="24583"/>
                                        </p:tgtEl>
                                      </p:cBhvr>
                                    </p:animEffect>
                                  </p:childTnLst>
                                </p:cTn>
                              </p:par>
                            </p:childTnLst>
                          </p:cTn>
                        </p:par>
                        <p:par>
                          <p:cTn id="32" fill="hold" nodeType="afterGroup">
                            <p:stCondLst>
                              <p:cond delay="3500"/>
                            </p:stCondLst>
                            <p:childTnLst>
                              <p:par>
                                <p:cTn id="33" presetID="4" presetClass="entr" presetSubtype="32" fill="hold" nodeType="afterEffect">
                                  <p:stCondLst>
                                    <p:cond delay="0"/>
                                  </p:stCondLst>
                                  <p:childTnLst>
                                    <p:set>
                                      <p:cBhvr>
                                        <p:cTn id="34" dur="1" fill="hold">
                                          <p:stCondLst>
                                            <p:cond delay="0"/>
                                          </p:stCondLst>
                                        </p:cTn>
                                        <p:tgtEl>
                                          <p:spTgt spid="24584"/>
                                        </p:tgtEl>
                                        <p:attrNameLst>
                                          <p:attrName>style.visibility</p:attrName>
                                        </p:attrNameLst>
                                      </p:cBhvr>
                                      <p:to>
                                        <p:strVal val="visible"/>
                                      </p:to>
                                    </p:set>
                                    <p:animEffect transition="in" filter="box(out)">
                                      <p:cBhvr>
                                        <p:cTn id="35" dur="500"/>
                                        <p:tgtEl>
                                          <p:spTgt spid="24584"/>
                                        </p:tgtEl>
                                      </p:cBhvr>
                                    </p:animEffect>
                                  </p:childTnLst>
                                </p:cTn>
                              </p:par>
                            </p:childTnLst>
                          </p:cTn>
                        </p:par>
                        <p:par>
                          <p:cTn id="36" fill="hold" nodeType="afterGroup">
                            <p:stCondLst>
                              <p:cond delay="4000"/>
                            </p:stCondLst>
                            <p:childTnLst>
                              <p:par>
                                <p:cTn id="37" presetID="4" presetClass="entr" presetSubtype="32" fill="hold" nodeType="afterEffect">
                                  <p:stCondLst>
                                    <p:cond delay="0"/>
                                  </p:stCondLst>
                                  <p:childTnLst>
                                    <p:set>
                                      <p:cBhvr>
                                        <p:cTn id="38" dur="1" fill="hold">
                                          <p:stCondLst>
                                            <p:cond delay="0"/>
                                          </p:stCondLst>
                                        </p:cTn>
                                        <p:tgtEl>
                                          <p:spTgt spid="24588"/>
                                        </p:tgtEl>
                                        <p:attrNameLst>
                                          <p:attrName>style.visibility</p:attrName>
                                        </p:attrNameLst>
                                      </p:cBhvr>
                                      <p:to>
                                        <p:strVal val="visible"/>
                                      </p:to>
                                    </p:set>
                                    <p:animEffect transition="in" filter="box(out)">
                                      <p:cBhvr>
                                        <p:cTn id="39" dur="500"/>
                                        <p:tgtEl>
                                          <p:spTgt spid="24588"/>
                                        </p:tgtEl>
                                      </p:cBhvr>
                                    </p:animEffect>
                                  </p:childTnLst>
                                </p:cTn>
                              </p:par>
                            </p:childTnLst>
                          </p:cTn>
                        </p:par>
                        <p:par>
                          <p:cTn id="40" fill="hold" nodeType="afterGroup">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6237288"/>
            <a:ext cx="9144000" cy="620712"/>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3555" name="TextBox 5"/>
          <p:cNvSpPr txBox="1">
            <a:spLocks noChangeArrowheads="1"/>
          </p:cNvSpPr>
          <p:nvPr/>
        </p:nvSpPr>
        <p:spPr bwMode="auto">
          <a:xfrm>
            <a:off x="323850" y="66675"/>
            <a:ext cx="77866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b="1">
                <a:solidFill>
                  <a:srgbClr val="585858"/>
                </a:solidFill>
                <a:latin typeface="Franklin Gothic Book" pitchFamily="34" charset="0"/>
              </a:rPr>
              <a:t>Company brief history</a:t>
            </a:r>
            <a:endParaRPr lang="ru-RU" altLang="ru-RU" b="1">
              <a:solidFill>
                <a:srgbClr val="585858"/>
              </a:solidFill>
              <a:latin typeface="Franklin Gothic Book" pitchFamily="34" charset="0"/>
            </a:endParaRPr>
          </a:p>
        </p:txBody>
      </p:sp>
      <p:grpSp>
        <p:nvGrpSpPr>
          <p:cNvPr id="3" name="Группа 2"/>
          <p:cNvGrpSpPr>
            <a:grpSpLocks/>
          </p:cNvGrpSpPr>
          <p:nvPr/>
        </p:nvGrpSpPr>
        <p:grpSpPr bwMode="auto">
          <a:xfrm>
            <a:off x="377825" y="722313"/>
            <a:ext cx="746125" cy="5299075"/>
            <a:chOff x="395535" y="578629"/>
            <a:chExt cx="744573" cy="5298644"/>
          </a:xfrm>
        </p:grpSpPr>
        <p:sp>
          <p:nvSpPr>
            <p:cNvPr id="10" name="Прямоугольник 9"/>
            <p:cNvSpPr>
              <a:spLocks noChangeAspect="1"/>
            </p:cNvSpPr>
            <p:nvPr/>
          </p:nvSpPr>
          <p:spPr>
            <a:xfrm>
              <a:off x="395535" y="5538718"/>
              <a:ext cx="620576"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chemeClr val="tx1"/>
                  </a:solidFill>
                </a:rPr>
                <a:t>2003 </a:t>
              </a:r>
            </a:p>
          </p:txBody>
        </p:sp>
        <p:cxnSp>
          <p:nvCxnSpPr>
            <p:cNvPr id="11" name="Прямая со стрелкой 10"/>
            <p:cNvCxnSpPr/>
            <p:nvPr/>
          </p:nvCxnSpPr>
          <p:spPr>
            <a:xfrm flipV="1">
              <a:off x="1126502" y="578629"/>
              <a:ext cx="13606" cy="5298644"/>
            </a:xfrm>
            <a:prstGeom prst="straightConnector1">
              <a:avLst/>
            </a:prstGeom>
            <a:ln w="19050">
              <a:gradFill>
                <a:gsLst>
                  <a:gs pos="43000">
                    <a:schemeClr val="tx1">
                      <a:lumMod val="85000"/>
                      <a:lumOff val="15000"/>
                    </a:schemeClr>
                  </a:gs>
                  <a:gs pos="84000">
                    <a:srgbClr val="FA0000"/>
                  </a:gs>
                </a:gsLst>
                <a:lin ang="5400000" scaled="0"/>
              </a:gradFill>
              <a:tailEnd type="arrow"/>
            </a:ln>
            <a:effectLst/>
          </p:spPr>
          <p:style>
            <a:lnRef idx="3">
              <a:schemeClr val="dk1"/>
            </a:lnRef>
            <a:fillRef idx="0">
              <a:schemeClr val="dk1"/>
            </a:fillRef>
            <a:effectRef idx="2">
              <a:schemeClr val="dk1"/>
            </a:effectRef>
            <a:fontRef idx="minor">
              <a:schemeClr val="tx1"/>
            </a:fontRef>
          </p:style>
        </p:cxnSp>
        <p:sp>
          <p:nvSpPr>
            <p:cNvPr id="14" name="Прямоугольник 13"/>
            <p:cNvSpPr>
              <a:spLocks noChangeAspect="1"/>
            </p:cNvSpPr>
            <p:nvPr/>
          </p:nvSpPr>
          <p:spPr>
            <a:xfrm>
              <a:off x="399727" y="5201263"/>
              <a:ext cx="620576"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chemeClr val="tx1"/>
                  </a:solidFill>
                </a:rPr>
                <a:t>2006 </a:t>
              </a:r>
            </a:p>
          </p:txBody>
        </p:sp>
        <p:sp>
          <p:nvSpPr>
            <p:cNvPr id="19" name="Прямоугольник 18"/>
            <p:cNvSpPr>
              <a:spLocks noChangeAspect="1"/>
            </p:cNvSpPr>
            <p:nvPr/>
          </p:nvSpPr>
          <p:spPr>
            <a:xfrm>
              <a:off x="399727" y="4852260"/>
              <a:ext cx="620576"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chemeClr val="tx1"/>
                  </a:solidFill>
                </a:rPr>
                <a:t>200</a:t>
              </a:r>
              <a:r>
                <a:rPr lang="en-US" sz="1600" dirty="0">
                  <a:solidFill>
                    <a:schemeClr val="tx1"/>
                  </a:solidFill>
                </a:rPr>
                <a:t>7</a:t>
              </a:r>
              <a:r>
                <a:rPr lang="ru-RU" sz="1600" dirty="0">
                  <a:solidFill>
                    <a:schemeClr val="tx1"/>
                  </a:solidFill>
                </a:rPr>
                <a:t>  </a:t>
              </a:r>
            </a:p>
          </p:txBody>
        </p:sp>
        <p:sp>
          <p:nvSpPr>
            <p:cNvPr id="22" name="Прямоугольник 21"/>
            <p:cNvSpPr>
              <a:spLocks noChangeAspect="1"/>
            </p:cNvSpPr>
            <p:nvPr/>
          </p:nvSpPr>
          <p:spPr>
            <a:xfrm>
              <a:off x="401541" y="4521534"/>
              <a:ext cx="620576"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chemeClr val="tx1"/>
                  </a:solidFill>
                </a:rPr>
                <a:t>20</a:t>
              </a:r>
              <a:r>
                <a:rPr lang="en-US" sz="1600" dirty="0">
                  <a:solidFill>
                    <a:schemeClr val="tx1"/>
                  </a:solidFill>
                </a:rPr>
                <a:t>10</a:t>
              </a:r>
              <a:r>
                <a:rPr lang="ru-RU" sz="1600" dirty="0">
                  <a:solidFill>
                    <a:schemeClr val="tx1"/>
                  </a:solidFill>
                </a:rPr>
                <a:t>  </a:t>
              </a:r>
            </a:p>
          </p:txBody>
        </p:sp>
        <p:sp>
          <p:nvSpPr>
            <p:cNvPr id="25" name="Прямоугольник 24"/>
            <p:cNvSpPr>
              <a:spLocks noChangeAspect="1"/>
            </p:cNvSpPr>
            <p:nvPr/>
          </p:nvSpPr>
          <p:spPr>
            <a:xfrm>
              <a:off x="408235" y="3496808"/>
              <a:ext cx="620576"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chemeClr val="tx1"/>
                  </a:solidFill>
                </a:rPr>
                <a:t>20</a:t>
              </a:r>
              <a:r>
                <a:rPr lang="en-US" sz="1600" dirty="0">
                  <a:solidFill>
                    <a:schemeClr val="tx1"/>
                  </a:solidFill>
                </a:rPr>
                <a:t>12</a:t>
              </a:r>
              <a:r>
                <a:rPr lang="ru-RU" sz="1600" dirty="0">
                  <a:solidFill>
                    <a:schemeClr val="tx1"/>
                  </a:solidFill>
                </a:rPr>
                <a:t>  </a:t>
              </a:r>
            </a:p>
          </p:txBody>
        </p:sp>
        <p:sp>
          <p:nvSpPr>
            <p:cNvPr id="28" name="Прямоугольник 27"/>
            <p:cNvSpPr>
              <a:spLocks noChangeAspect="1"/>
            </p:cNvSpPr>
            <p:nvPr/>
          </p:nvSpPr>
          <p:spPr>
            <a:xfrm>
              <a:off x="408235" y="4191488"/>
              <a:ext cx="620576"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chemeClr val="tx1"/>
                  </a:solidFill>
                </a:rPr>
                <a:t>20</a:t>
              </a:r>
              <a:r>
                <a:rPr lang="en-US" sz="1600" dirty="0">
                  <a:solidFill>
                    <a:schemeClr val="tx1"/>
                  </a:solidFill>
                </a:rPr>
                <a:t>11</a:t>
              </a:r>
              <a:r>
                <a:rPr lang="ru-RU" sz="1600" dirty="0">
                  <a:solidFill>
                    <a:schemeClr val="tx1"/>
                  </a:solidFill>
                </a:rPr>
                <a:t>  </a:t>
              </a:r>
            </a:p>
          </p:txBody>
        </p:sp>
        <p:sp>
          <p:nvSpPr>
            <p:cNvPr id="31" name="Прямоугольник 30"/>
            <p:cNvSpPr>
              <a:spLocks noChangeAspect="1"/>
            </p:cNvSpPr>
            <p:nvPr/>
          </p:nvSpPr>
          <p:spPr>
            <a:xfrm>
              <a:off x="408235" y="3852656"/>
              <a:ext cx="620576"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chemeClr val="tx1"/>
                  </a:solidFill>
                </a:rPr>
                <a:t>20</a:t>
              </a:r>
              <a:r>
                <a:rPr lang="en-US" sz="1600" dirty="0">
                  <a:solidFill>
                    <a:schemeClr val="tx1"/>
                  </a:solidFill>
                </a:rPr>
                <a:t>12</a:t>
              </a:r>
              <a:r>
                <a:rPr lang="ru-RU" sz="1600" dirty="0">
                  <a:solidFill>
                    <a:schemeClr val="tx1"/>
                  </a:solidFill>
                </a:rPr>
                <a:t>  </a:t>
              </a:r>
            </a:p>
          </p:txBody>
        </p:sp>
        <p:sp>
          <p:nvSpPr>
            <p:cNvPr id="37" name="Прямоугольник 36"/>
            <p:cNvSpPr>
              <a:spLocks noChangeAspect="1"/>
            </p:cNvSpPr>
            <p:nvPr/>
          </p:nvSpPr>
          <p:spPr>
            <a:xfrm>
              <a:off x="408235" y="3158034"/>
              <a:ext cx="620576"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chemeClr val="tx1"/>
                  </a:solidFill>
                </a:rPr>
                <a:t>20</a:t>
              </a:r>
              <a:r>
                <a:rPr lang="en-US" sz="1600" dirty="0">
                  <a:solidFill>
                    <a:schemeClr val="tx1"/>
                  </a:solidFill>
                </a:rPr>
                <a:t>12</a:t>
              </a:r>
              <a:r>
                <a:rPr lang="ru-RU" sz="1600" dirty="0">
                  <a:solidFill>
                    <a:schemeClr val="tx1"/>
                  </a:solidFill>
                </a:rPr>
                <a:t>  </a:t>
              </a:r>
            </a:p>
          </p:txBody>
        </p:sp>
        <p:sp>
          <p:nvSpPr>
            <p:cNvPr id="42" name="Прямоугольник 41"/>
            <p:cNvSpPr>
              <a:spLocks noChangeAspect="1"/>
            </p:cNvSpPr>
            <p:nvPr/>
          </p:nvSpPr>
          <p:spPr>
            <a:xfrm>
              <a:off x="408235" y="2831902"/>
              <a:ext cx="620576"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chemeClr val="tx1"/>
                  </a:solidFill>
                </a:rPr>
                <a:t>20</a:t>
              </a:r>
              <a:r>
                <a:rPr lang="en-US" sz="1600" dirty="0">
                  <a:solidFill>
                    <a:schemeClr val="tx1"/>
                  </a:solidFill>
                </a:rPr>
                <a:t>1</a:t>
              </a:r>
              <a:r>
                <a:rPr lang="ru-RU" sz="1600" dirty="0">
                  <a:solidFill>
                    <a:schemeClr val="tx1"/>
                  </a:solidFill>
                </a:rPr>
                <a:t>3  </a:t>
              </a:r>
            </a:p>
          </p:txBody>
        </p:sp>
        <p:sp>
          <p:nvSpPr>
            <p:cNvPr id="43" name="Прямоугольник 42"/>
            <p:cNvSpPr>
              <a:spLocks noChangeAspect="1"/>
            </p:cNvSpPr>
            <p:nvPr/>
          </p:nvSpPr>
          <p:spPr>
            <a:xfrm>
              <a:off x="408235" y="2497262"/>
              <a:ext cx="620576"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rgbClr val="FA0000"/>
                  </a:solidFill>
                </a:rPr>
                <a:t>20</a:t>
              </a:r>
              <a:r>
                <a:rPr lang="en-US" sz="1600" dirty="0">
                  <a:solidFill>
                    <a:srgbClr val="FA0000"/>
                  </a:solidFill>
                </a:rPr>
                <a:t>14</a:t>
              </a:r>
              <a:r>
                <a:rPr lang="ru-RU" sz="1600" dirty="0">
                  <a:solidFill>
                    <a:srgbClr val="FA0000"/>
                  </a:solidFill>
                </a:rPr>
                <a:t>  </a:t>
              </a:r>
            </a:p>
          </p:txBody>
        </p:sp>
        <p:sp>
          <p:nvSpPr>
            <p:cNvPr id="51" name="Прямоугольник 50"/>
            <p:cNvSpPr>
              <a:spLocks noChangeAspect="1"/>
            </p:cNvSpPr>
            <p:nvPr/>
          </p:nvSpPr>
          <p:spPr>
            <a:xfrm>
              <a:off x="432400" y="2184400"/>
              <a:ext cx="620576"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rgbClr val="FA0000"/>
                  </a:solidFill>
                </a:rPr>
                <a:t>20</a:t>
              </a:r>
              <a:r>
                <a:rPr lang="en-US" sz="1600" dirty="0">
                  <a:solidFill>
                    <a:srgbClr val="FA0000"/>
                  </a:solidFill>
                </a:rPr>
                <a:t>15</a:t>
              </a:r>
              <a:r>
                <a:rPr lang="ru-RU" sz="1600" dirty="0">
                  <a:solidFill>
                    <a:srgbClr val="FA0000"/>
                  </a:solidFill>
                </a:rPr>
                <a:t>  </a:t>
              </a:r>
            </a:p>
          </p:txBody>
        </p:sp>
        <p:sp>
          <p:nvSpPr>
            <p:cNvPr id="58" name="Прямоугольник 57"/>
            <p:cNvSpPr>
              <a:spLocks noChangeAspect="1"/>
            </p:cNvSpPr>
            <p:nvPr/>
          </p:nvSpPr>
          <p:spPr>
            <a:xfrm>
              <a:off x="446020" y="1850003"/>
              <a:ext cx="620576"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rgbClr val="FA0000"/>
                  </a:solidFill>
                </a:rPr>
                <a:t>20</a:t>
              </a:r>
              <a:r>
                <a:rPr lang="en-US" sz="1600" dirty="0">
                  <a:solidFill>
                    <a:srgbClr val="FA0000"/>
                  </a:solidFill>
                </a:rPr>
                <a:t>1</a:t>
              </a:r>
              <a:r>
                <a:rPr lang="ru-RU" sz="1600" dirty="0">
                  <a:solidFill>
                    <a:srgbClr val="FA0000"/>
                  </a:solidFill>
                </a:rPr>
                <a:t>6  </a:t>
              </a:r>
            </a:p>
          </p:txBody>
        </p:sp>
        <p:sp>
          <p:nvSpPr>
            <p:cNvPr id="59" name="Прямоугольник 58"/>
            <p:cNvSpPr>
              <a:spLocks noChangeAspect="1"/>
            </p:cNvSpPr>
            <p:nvPr/>
          </p:nvSpPr>
          <p:spPr>
            <a:xfrm>
              <a:off x="454460" y="1505910"/>
              <a:ext cx="620576"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rgbClr val="FA0000"/>
                  </a:solidFill>
                </a:rPr>
                <a:t>20</a:t>
              </a:r>
              <a:r>
                <a:rPr lang="en-US" sz="1600" dirty="0">
                  <a:solidFill>
                    <a:srgbClr val="FA0000"/>
                  </a:solidFill>
                </a:rPr>
                <a:t>1</a:t>
              </a:r>
              <a:r>
                <a:rPr lang="ru-RU" sz="1600" dirty="0">
                  <a:solidFill>
                    <a:srgbClr val="FA0000"/>
                  </a:solidFill>
                </a:rPr>
                <a:t>7  </a:t>
              </a:r>
            </a:p>
          </p:txBody>
        </p:sp>
        <p:sp>
          <p:nvSpPr>
            <p:cNvPr id="39" name="Прямоугольник 38"/>
            <p:cNvSpPr>
              <a:spLocks noChangeAspect="1"/>
            </p:cNvSpPr>
            <p:nvPr/>
          </p:nvSpPr>
          <p:spPr>
            <a:xfrm>
              <a:off x="423032" y="821323"/>
              <a:ext cx="620576"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rgbClr val="FA0000"/>
                  </a:solidFill>
                </a:rPr>
                <a:t>20</a:t>
              </a:r>
              <a:r>
                <a:rPr lang="en-US" sz="1600" dirty="0">
                  <a:solidFill>
                    <a:srgbClr val="FA0000"/>
                  </a:solidFill>
                </a:rPr>
                <a:t>1</a:t>
              </a:r>
              <a:r>
                <a:rPr lang="ru-RU" sz="1600" dirty="0">
                  <a:solidFill>
                    <a:srgbClr val="FA0000"/>
                  </a:solidFill>
                </a:rPr>
                <a:t>8  </a:t>
              </a:r>
            </a:p>
          </p:txBody>
        </p:sp>
      </p:grpSp>
      <p:grpSp>
        <p:nvGrpSpPr>
          <p:cNvPr id="5" name="Группа 4"/>
          <p:cNvGrpSpPr>
            <a:grpSpLocks/>
          </p:cNvGrpSpPr>
          <p:nvPr/>
        </p:nvGrpSpPr>
        <p:grpSpPr bwMode="auto">
          <a:xfrm>
            <a:off x="1323975" y="990600"/>
            <a:ext cx="7345363" cy="5030788"/>
            <a:chOff x="1323841" y="873692"/>
            <a:chExt cx="7346160" cy="4978241"/>
          </a:xfrm>
        </p:grpSpPr>
        <p:sp>
          <p:nvSpPr>
            <p:cNvPr id="13" name="TextBox 12"/>
            <p:cNvSpPr txBox="1"/>
            <p:nvPr/>
          </p:nvSpPr>
          <p:spPr>
            <a:xfrm>
              <a:off x="1331640" y="5545261"/>
              <a:ext cx="7304570" cy="306672"/>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Establishment of a company and registration of brand ASVA</a:t>
              </a:r>
              <a:endParaRPr lang="ru-RU" sz="1500" dirty="0">
                <a:solidFill>
                  <a:schemeClr val="tx1"/>
                </a:solidFill>
                <a:latin typeface="Franklin Gothic Book" panose="020B0503020102020204" pitchFamily="34" charset="0"/>
              </a:endParaRPr>
            </a:p>
          </p:txBody>
        </p:sp>
        <p:sp>
          <p:nvSpPr>
            <p:cNvPr id="16" name="TextBox 15"/>
            <p:cNvSpPr txBox="1"/>
            <p:nvPr/>
          </p:nvSpPr>
          <p:spPr>
            <a:xfrm>
              <a:off x="1331640" y="5211590"/>
              <a:ext cx="7304857" cy="296025"/>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Registration of brand AKITAKA</a:t>
              </a:r>
              <a:endParaRPr lang="ru-RU" sz="1500" dirty="0">
                <a:solidFill>
                  <a:schemeClr val="tx1"/>
                </a:solidFill>
                <a:latin typeface="Franklin Gothic Book" panose="020B0503020102020204" pitchFamily="34" charset="0"/>
              </a:endParaRPr>
            </a:p>
          </p:txBody>
        </p:sp>
        <p:sp>
          <p:nvSpPr>
            <p:cNvPr id="21" name="TextBox 20"/>
            <p:cNvSpPr txBox="1"/>
            <p:nvPr/>
          </p:nvSpPr>
          <p:spPr>
            <a:xfrm>
              <a:off x="1331642" y="4880448"/>
              <a:ext cx="7303706" cy="299843"/>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Registration of brand AKYOTO</a:t>
              </a:r>
              <a:endParaRPr lang="ru-RU" sz="1500" dirty="0">
                <a:solidFill>
                  <a:schemeClr val="tx1"/>
                </a:solidFill>
                <a:latin typeface="Franklin Gothic Book" panose="020B0503020102020204" pitchFamily="34" charset="0"/>
              </a:endParaRPr>
            </a:p>
          </p:txBody>
        </p:sp>
        <p:sp>
          <p:nvSpPr>
            <p:cNvPr id="24" name="TextBox 23"/>
            <p:cNvSpPr txBox="1"/>
            <p:nvPr/>
          </p:nvSpPr>
          <p:spPr>
            <a:xfrm>
              <a:off x="1331642" y="4565255"/>
              <a:ext cx="7289136" cy="281955"/>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Opening of a branch offices in Novosibirsk, Khabarovsk (Russia)</a:t>
              </a:r>
              <a:endParaRPr lang="ru-RU" sz="1500" dirty="0">
                <a:solidFill>
                  <a:schemeClr val="tx1"/>
                </a:solidFill>
                <a:latin typeface="Franklin Gothic Book" panose="020B0503020102020204" pitchFamily="34" charset="0"/>
              </a:endParaRPr>
            </a:p>
          </p:txBody>
        </p:sp>
        <p:sp>
          <p:nvSpPr>
            <p:cNvPr id="27" name="TextBox 26"/>
            <p:cNvSpPr txBox="1"/>
            <p:nvPr/>
          </p:nvSpPr>
          <p:spPr>
            <a:xfrm>
              <a:off x="1331641" y="3548360"/>
              <a:ext cx="7297856" cy="280107"/>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New range launching– wheel hubs</a:t>
              </a:r>
              <a:r>
                <a:rPr lang="ru-RU" sz="1500" dirty="0">
                  <a:solidFill>
                    <a:schemeClr val="tx1"/>
                  </a:solidFill>
                  <a:latin typeface="Franklin Gothic Book" panose="020B0503020102020204" pitchFamily="34" charset="0"/>
                </a:rPr>
                <a:t> </a:t>
              </a:r>
              <a:r>
                <a:rPr lang="en-US" sz="1500" dirty="0">
                  <a:solidFill>
                    <a:schemeClr val="tx1"/>
                  </a:solidFill>
                  <a:latin typeface="Franklin Gothic Book" panose="020B0503020102020204" pitchFamily="34" charset="0"/>
                </a:rPr>
                <a:t>ASVA</a:t>
              </a:r>
              <a:endParaRPr lang="ru-RU" sz="1500" dirty="0">
                <a:solidFill>
                  <a:schemeClr val="tx1"/>
                </a:solidFill>
                <a:latin typeface="Franklin Gothic Book" panose="020B0503020102020204" pitchFamily="34" charset="0"/>
              </a:endParaRPr>
            </a:p>
          </p:txBody>
        </p:sp>
        <p:sp>
          <p:nvSpPr>
            <p:cNvPr id="30" name="TextBox 29"/>
            <p:cNvSpPr txBox="1"/>
            <p:nvPr/>
          </p:nvSpPr>
          <p:spPr>
            <a:xfrm>
              <a:off x="1331641" y="4226995"/>
              <a:ext cx="7300421" cy="268710"/>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New range launching– bushings</a:t>
              </a:r>
              <a:r>
                <a:rPr lang="ru-RU" sz="1500" dirty="0">
                  <a:solidFill>
                    <a:schemeClr val="tx1"/>
                  </a:solidFill>
                  <a:latin typeface="Franklin Gothic Book" panose="020B0503020102020204" pitchFamily="34" charset="0"/>
                </a:rPr>
                <a:t> </a:t>
              </a:r>
              <a:r>
                <a:rPr lang="en-US" sz="1500" dirty="0">
                  <a:solidFill>
                    <a:schemeClr val="tx1"/>
                  </a:solidFill>
                  <a:latin typeface="Franklin Gothic Book" panose="020B0503020102020204" pitchFamily="34" charset="0"/>
                </a:rPr>
                <a:t>AKITAKA</a:t>
              </a:r>
              <a:endParaRPr lang="ru-RU" sz="1500" dirty="0">
                <a:solidFill>
                  <a:schemeClr val="tx1"/>
                </a:solidFill>
                <a:latin typeface="Franklin Gothic Book" panose="020B0503020102020204" pitchFamily="34" charset="0"/>
              </a:endParaRPr>
            </a:p>
          </p:txBody>
        </p:sp>
        <p:sp>
          <p:nvSpPr>
            <p:cNvPr id="33" name="TextBox 32"/>
            <p:cNvSpPr txBox="1"/>
            <p:nvPr/>
          </p:nvSpPr>
          <p:spPr>
            <a:xfrm>
              <a:off x="1331641" y="3885704"/>
              <a:ext cx="7297856" cy="282269"/>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New warehouse in Moscow </a:t>
              </a:r>
              <a:r>
                <a:rPr lang="ru-RU" sz="1500" dirty="0">
                  <a:solidFill>
                    <a:schemeClr val="tx1"/>
                  </a:solidFill>
                  <a:latin typeface="Franklin Gothic Book" panose="020B0503020102020204" pitchFamily="34" charset="0"/>
                </a:rPr>
                <a:t>2400 </a:t>
              </a:r>
              <a:r>
                <a:rPr lang="en-US" sz="1500" dirty="0" err="1">
                  <a:solidFill>
                    <a:schemeClr val="tx1"/>
                  </a:solidFill>
                  <a:latin typeface="Franklin Gothic Book" panose="020B0503020102020204" pitchFamily="34" charset="0"/>
                </a:rPr>
                <a:t>sq</a:t>
              </a:r>
              <a:r>
                <a:rPr lang="en-US" sz="1500" dirty="0">
                  <a:solidFill>
                    <a:schemeClr val="tx1"/>
                  </a:solidFill>
                  <a:latin typeface="Franklin Gothic Book" panose="020B0503020102020204" pitchFamily="34" charset="0"/>
                </a:rPr>
                <a:t> m</a:t>
              </a:r>
              <a:endParaRPr lang="ru-RU" sz="1500" dirty="0">
                <a:solidFill>
                  <a:schemeClr val="tx1"/>
                </a:solidFill>
                <a:latin typeface="Franklin Gothic Book" panose="020B0503020102020204" pitchFamily="34" charset="0"/>
              </a:endParaRPr>
            </a:p>
          </p:txBody>
        </p:sp>
        <p:sp>
          <p:nvSpPr>
            <p:cNvPr id="41" name="TextBox 40"/>
            <p:cNvSpPr txBox="1"/>
            <p:nvPr/>
          </p:nvSpPr>
          <p:spPr>
            <a:xfrm>
              <a:off x="1331642" y="3199503"/>
              <a:ext cx="7297220" cy="286185"/>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Opening of a branch offices in Rostov-on-Don </a:t>
              </a:r>
              <a:r>
                <a:rPr lang="ru-RU" sz="1500" dirty="0">
                  <a:solidFill>
                    <a:schemeClr val="tx1"/>
                  </a:solidFill>
                  <a:latin typeface="Franklin Gothic Book" panose="020B0503020102020204" pitchFamily="34" charset="0"/>
                </a:rPr>
                <a:t>, </a:t>
              </a:r>
              <a:r>
                <a:rPr lang="en-US" sz="1500" dirty="0">
                  <a:solidFill>
                    <a:schemeClr val="tx1"/>
                  </a:solidFill>
                  <a:latin typeface="Franklin Gothic Book" panose="020B0503020102020204" pitchFamily="34" charset="0"/>
                </a:rPr>
                <a:t>Ekaterinburg (Russia)</a:t>
              </a:r>
              <a:endParaRPr lang="ru-RU" sz="1500" dirty="0">
                <a:solidFill>
                  <a:schemeClr val="tx1"/>
                </a:solidFill>
                <a:latin typeface="Franklin Gothic Book" panose="020B0503020102020204" pitchFamily="34" charset="0"/>
              </a:endParaRPr>
            </a:p>
          </p:txBody>
        </p:sp>
        <p:sp>
          <p:nvSpPr>
            <p:cNvPr id="44" name="TextBox 43"/>
            <p:cNvSpPr txBox="1"/>
            <p:nvPr/>
          </p:nvSpPr>
          <p:spPr>
            <a:xfrm>
              <a:off x="1331642" y="2875218"/>
              <a:ext cx="7288546" cy="286185"/>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Opening of a branch offices in Krasnodar, Irkutsk, Vladivostok (Russia)</a:t>
              </a:r>
              <a:r>
                <a:rPr lang="ru-RU" sz="1500" dirty="0">
                  <a:solidFill>
                    <a:schemeClr val="tx1"/>
                  </a:solidFill>
                  <a:latin typeface="Franklin Gothic Book" panose="020B0503020102020204" pitchFamily="34" charset="0"/>
                </a:rPr>
                <a:t> </a:t>
              </a:r>
            </a:p>
          </p:txBody>
        </p:sp>
        <p:sp>
          <p:nvSpPr>
            <p:cNvPr id="45" name="TextBox 44"/>
            <p:cNvSpPr txBox="1"/>
            <p:nvPr/>
          </p:nvSpPr>
          <p:spPr>
            <a:xfrm>
              <a:off x="1331642" y="2532381"/>
              <a:ext cx="7297054" cy="286185"/>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Achieving “</a:t>
              </a:r>
              <a:r>
                <a:rPr lang="en-US" sz="1500" dirty="0" err="1">
                  <a:solidFill>
                    <a:schemeClr val="tx1"/>
                  </a:solidFill>
                  <a:latin typeface="Franklin Gothic Book" panose="020B0503020102020204" pitchFamily="34" charset="0"/>
                </a:rPr>
                <a:t>TecAlliance</a:t>
              </a:r>
              <a:r>
                <a:rPr lang="en-US" sz="1500" dirty="0">
                  <a:solidFill>
                    <a:schemeClr val="tx1"/>
                  </a:solidFill>
                  <a:latin typeface="Franklin Gothic Book" panose="020B0503020102020204" pitchFamily="34" charset="0"/>
                </a:rPr>
                <a:t> CERTIFIED DATA SUPPLIER" commendation</a:t>
              </a:r>
            </a:p>
          </p:txBody>
        </p:sp>
        <p:sp>
          <p:nvSpPr>
            <p:cNvPr id="50" name="TextBox 49"/>
            <p:cNvSpPr txBox="1"/>
            <p:nvPr/>
          </p:nvSpPr>
          <p:spPr>
            <a:xfrm>
              <a:off x="1323841" y="2197335"/>
              <a:ext cx="7295752" cy="286185"/>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New range launching</a:t>
              </a:r>
              <a:r>
                <a:rPr lang="ru-RU" sz="1500" dirty="0">
                  <a:solidFill>
                    <a:schemeClr val="tx1"/>
                  </a:solidFill>
                  <a:latin typeface="Franklin Gothic Book" panose="020B0503020102020204" pitchFamily="34" charset="0"/>
                </a:rPr>
                <a:t>– </a:t>
              </a:r>
              <a:r>
                <a:rPr lang="en-US" sz="1500" dirty="0">
                  <a:solidFill>
                    <a:schemeClr val="tx1"/>
                  </a:solidFill>
                  <a:latin typeface="Franklin Gothic Book" panose="020B0503020102020204" pitchFamily="34" charset="0"/>
                </a:rPr>
                <a:t>strut mountings, engine mountings, tension rollers ASVA</a:t>
              </a:r>
              <a:endParaRPr lang="ru-RU" sz="1500" dirty="0">
                <a:solidFill>
                  <a:schemeClr val="tx1"/>
                </a:solidFill>
                <a:latin typeface="Franklin Gothic Book" panose="020B0503020102020204" pitchFamily="34" charset="0"/>
              </a:endParaRPr>
            </a:p>
          </p:txBody>
        </p:sp>
        <p:sp>
          <p:nvSpPr>
            <p:cNvPr id="57" name="TextBox 56"/>
            <p:cNvSpPr txBox="1"/>
            <p:nvPr/>
          </p:nvSpPr>
          <p:spPr>
            <a:xfrm>
              <a:off x="1358124" y="1866404"/>
              <a:ext cx="7294223" cy="286185"/>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Opening of a branch offices in Krasnoyarsk (Russia)</a:t>
              </a:r>
              <a:endParaRPr lang="ru-RU" sz="1500" dirty="0">
                <a:solidFill>
                  <a:schemeClr val="tx1"/>
                </a:solidFill>
                <a:latin typeface="Franklin Gothic Book" panose="020B0503020102020204" pitchFamily="34" charset="0"/>
              </a:endParaRPr>
            </a:p>
          </p:txBody>
        </p:sp>
        <p:sp>
          <p:nvSpPr>
            <p:cNvPr id="38" name="TextBox 37"/>
            <p:cNvSpPr txBox="1"/>
            <p:nvPr/>
          </p:nvSpPr>
          <p:spPr>
            <a:xfrm>
              <a:off x="1365146" y="1501251"/>
              <a:ext cx="7304855" cy="286185"/>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Line extension of all ranges</a:t>
              </a:r>
              <a:r>
                <a:rPr lang="ru-RU" sz="1500" dirty="0">
                  <a:solidFill>
                    <a:schemeClr val="tx1"/>
                  </a:solidFill>
                  <a:latin typeface="Franklin Gothic Book" panose="020B0503020102020204" pitchFamily="34" charset="0"/>
                </a:rPr>
                <a:t> </a:t>
              </a:r>
              <a:r>
                <a:rPr lang="en-US" sz="1500" dirty="0">
                  <a:solidFill>
                    <a:schemeClr val="tx1"/>
                  </a:solidFill>
                  <a:latin typeface="Franklin Gothic Book" panose="020B0503020102020204" pitchFamily="34" charset="0"/>
                </a:rPr>
                <a:t>at or north of 20 percent</a:t>
              </a:r>
              <a:endParaRPr lang="ru-RU" sz="1500" dirty="0">
                <a:solidFill>
                  <a:schemeClr val="tx1"/>
                </a:solidFill>
                <a:latin typeface="Franklin Gothic Book" panose="020B0503020102020204" pitchFamily="34" charset="0"/>
              </a:endParaRPr>
            </a:p>
          </p:txBody>
        </p:sp>
        <p:sp>
          <p:nvSpPr>
            <p:cNvPr id="40" name="TextBox 39"/>
            <p:cNvSpPr txBox="1"/>
            <p:nvPr/>
          </p:nvSpPr>
          <p:spPr>
            <a:xfrm>
              <a:off x="1323841" y="873692"/>
              <a:ext cx="7304855" cy="286185"/>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Entry into new markets - Kazakhstan</a:t>
              </a:r>
              <a:r>
                <a:rPr lang="ru-RU" sz="1500" dirty="0">
                  <a:solidFill>
                    <a:schemeClr val="tx1"/>
                  </a:solidFill>
                  <a:latin typeface="Franklin Gothic Book" panose="020B0503020102020204" pitchFamily="34" charset="0"/>
                </a:rPr>
                <a:t>, </a:t>
              </a:r>
              <a:r>
                <a:rPr lang="en-US" sz="1500" dirty="0">
                  <a:solidFill>
                    <a:schemeClr val="tx1"/>
                  </a:solidFill>
                  <a:latin typeface="Franklin Gothic Book" panose="020B0503020102020204" pitchFamily="34" charset="0"/>
                </a:rPr>
                <a:t>Belarus</a:t>
              </a:r>
              <a:endParaRPr lang="ru-RU" sz="1500" dirty="0">
                <a:solidFill>
                  <a:schemeClr val="tx1"/>
                </a:solidFill>
                <a:latin typeface="Franklin Gothic Book" panose="020B0503020102020204" pitchFamily="34" charset="0"/>
              </a:endParaRPr>
            </a:p>
          </p:txBody>
        </p:sp>
      </p:grpSp>
      <p:sp>
        <p:nvSpPr>
          <p:cNvPr id="46" name="Прямоугольник 45"/>
          <p:cNvSpPr/>
          <p:nvPr/>
        </p:nvSpPr>
        <p:spPr>
          <a:xfrm>
            <a:off x="0" y="6237288"/>
            <a:ext cx="9144000" cy="620712"/>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56" name="Picture 11" descr="C:\Users\User\Downloads\презентация экспресс-авто\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308725"/>
            <a:ext cx="6889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p:cNvSpPr txBox="1"/>
          <p:nvPr/>
        </p:nvSpPr>
        <p:spPr bwMode="auto">
          <a:xfrm>
            <a:off x="1327340" y="620688"/>
            <a:ext cx="7304225" cy="298879"/>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New range launching</a:t>
            </a:r>
            <a:r>
              <a:rPr lang="ru-RU" sz="1500" dirty="0">
                <a:solidFill>
                  <a:schemeClr val="tx1"/>
                </a:solidFill>
                <a:latin typeface="Franklin Gothic Book" panose="020B0503020102020204" pitchFamily="34" charset="0"/>
              </a:rPr>
              <a:t>– </a:t>
            </a:r>
            <a:r>
              <a:rPr lang="en-US" sz="1500" dirty="0">
                <a:solidFill>
                  <a:schemeClr val="tx1"/>
                </a:solidFill>
                <a:latin typeface="Franklin Gothic Book" panose="020B0503020102020204" pitchFamily="34" charset="0"/>
              </a:rPr>
              <a:t>brake calipers</a:t>
            </a:r>
            <a:r>
              <a:rPr lang="ru-RU" sz="1500" dirty="0">
                <a:solidFill>
                  <a:schemeClr val="tx1"/>
                </a:solidFill>
                <a:latin typeface="Franklin Gothic Book" panose="020B0503020102020204" pitchFamily="34" charset="0"/>
              </a:rPr>
              <a:t> </a:t>
            </a:r>
            <a:r>
              <a:rPr lang="en-US" sz="1500" dirty="0">
                <a:solidFill>
                  <a:schemeClr val="tx1"/>
                </a:solidFill>
                <a:latin typeface="Franklin Gothic Book" panose="020B0503020102020204" pitchFamily="34" charset="0"/>
              </a:rPr>
              <a:t>ASVA</a:t>
            </a:r>
            <a:endParaRPr lang="ru-RU" sz="1500" dirty="0">
              <a:solidFill>
                <a:schemeClr val="tx1"/>
              </a:solidFill>
              <a:latin typeface="Franklin Gothic Book" panose="020B0503020102020204" pitchFamily="34" charset="0"/>
            </a:endParaRPr>
          </a:p>
        </p:txBody>
      </p:sp>
      <p:sp>
        <p:nvSpPr>
          <p:cNvPr id="52" name="Прямоугольник 51"/>
          <p:cNvSpPr>
            <a:spLocks noChangeAspect="1"/>
          </p:cNvSpPr>
          <p:nvPr/>
        </p:nvSpPr>
        <p:spPr bwMode="auto">
          <a:xfrm>
            <a:off x="406309" y="652463"/>
            <a:ext cx="621104" cy="338554"/>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en-US" sz="1600" dirty="0">
                <a:solidFill>
                  <a:srgbClr val="FA0000"/>
                </a:solidFill>
              </a:rPr>
              <a:t>2019</a:t>
            </a:r>
            <a:endParaRPr lang="ru-RU" sz="1600" dirty="0">
              <a:solidFill>
                <a:srgbClr val="FA0000"/>
              </a:solidFill>
            </a:endParaRPr>
          </a:p>
        </p:txBody>
      </p:sp>
      <p:pic>
        <p:nvPicPr>
          <p:cNvPr id="143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963" y="6308725"/>
            <a:ext cx="3956050"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Прямоугольник 53"/>
          <p:cNvSpPr>
            <a:spLocks noChangeAspect="1"/>
          </p:cNvSpPr>
          <p:nvPr/>
        </p:nvSpPr>
        <p:spPr bwMode="auto">
          <a:xfrm>
            <a:off x="445471" y="1279806"/>
            <a:ext cx="621870" cy="338582"/>
          </a:xfrm>
          <a:prstGeom prst="rect">
            <a:avLst/>
          </a:prstGeom>
          <a:noFill/>
        </p:spPr>
        <p:style>
          <a:lnRef idx="0">
            <a:schemeClr val="accent3"/>
          </a:lnRef>
          <a:fillRef idx="3">
            <a:schemeClr val="accent3"/>
          </a:fillRef>
          <a:effectRef idx="3">
            <a:schemeClr val="accent3"/>
          </a:effectRef>
          <a:fontRef idx="minor">
            <a:schemeClr val="lt1"/>
          </a:fontRef>
        </p:style>
        <p:txBody>
          <a:bodyPr anchor="ctr">
            <a:spAutoFit/>
          </a:bodyPr>
          <a:lstStyle/>
          <a:p>
            <a:pPr algn="ctr" eaLnBrk="1" fontAlgn="auto" hangingPunct="1">
              <a:spcBef>
                <a:spcPts val="0"/>
              </a:spcBef>
              <a:spcAft>
                <a:spcPts val="0"/>
              </a:spcAft>
              <a:defRPr/>
            </a:pPr>
            <a:r>
              <a:rPr lang="ru-RU" sz="1600" dirty="0">
                <a:solidFill>
                  <a:srgbClr val="FA0000"/>
                </a:solidFill>
              </a:rPr>
              <a:t>20</a:t>
            </a:r>
            <a:r>
              <a:rPr lang="en-US" sz="1600" dirty="0">
                <a:solidFill>
                  <a:srgbClr val="FA0000"/>
                </a:solidFill>
              </a:rPr>
              <a:t>1</a:t>
            </a:r>
            <a:r>
              <a:rPr lang="ru-RU" sz="1600" dirty="0">
                <a:solidFill>
                  <a:srgbClr val="FA0000"/>
                </a:solidFill>
              </a:rPr>
              <a:t>8  </a:t>
            </a:r>
          </a:p>
        </p:txBody>
      </p:sp>
      <p:sp>
        <p:nvSpPr>
          <p:cNvPr id="60" name="TextBox 59"/>
          <p:cNvSpPr txBox="1"/>
          <p:nvPr/>
        </p:nvSpPr>
        <p:spPr bwMode="auto">
          <a:xfrm>
            <a:off x="1365276" y="1312944"/>
            <a:ext cx="7304225" cy="289206"/>
          </a:xfrm>
          <a:prstGeom prst="round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eaLnBrk="1" fontAlgn="auto" hangingPunct="1">
              <a:spcBef>
                <a:spcPts val="0"/>
              </a:spcBef>
              <a:spcAft>
                <a:spcPts val="0"/>
              </a:spcAft>
              <a:defRPr/>
            </a:pPr>
            <a:r>
              <a:rPr lang="en-US" sz="1500" dirty="0">
                <a:solidFill>
                  <a:schemeClr val="tx1"/>
                </a:solidFill>
                <a:latin typeface="Franklin Gothic Book" panose="020B0503020102020204" pitchFamily="34" charset="0"/>
              </a:rPr>
              <a:t>Start of replace brand </a:t>
            </a:r>
            <a:r>
              <a:rPr lang="en-US" sz="1500" dirty="0" err="1">
                <a:solidFill>
                  <a:schemeClr val="tx1"/>
                </a:solidFill>
                <a:latin typeface="Franklin Gothic Book" panose="020B0503020102020204" pitchFamily="34" charset="0"/>
              </a:rPr>
              <a:t>Akitaka</a:t>
            </a:r>
            <a:r>
              <a:rPr lang="en-US" sz="1500" dirty="0">
                <a:solidFill>
                  <a:schemeClr val="tx1"/>
                </a:solidFill>
                <a:latin typeface="Franklin Gothic Book" panose="020B0503020102020204" pitchFamily="34" charset="0"/>
              </a:rPr>
              <a:t> with ASVA </a:t>
            </a:r>
            <a:endParaRPr lang="ru-RU" sz="15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51861332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out)">
                                      <p:cBhvr>
                                        <p:cTn id="7" dur="500"/>
                                        <p:tgtEl>
                                          <p:spTgt spid="5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555"/>
                                        </p:tgtEl>
                                        <p:attrNameLst>
                                          <p:attrName>style.visibility</p:attrName>
                                        </p:attrNameLst>
                                      </p:cBhvr>
                                      <p:to>
                                        <p:strVal val="visible"/>
                                      </p:to>
                                    </p:set>
                                    <p:animEffect transition="in" filter="wipe(down)">
                                      <p:cBhvr>
                                        <p:cTn id="10" dur="1000"/>
                                        <p:tgtEl>
                                          <p:spTgt spid="23555"/>
                                        </p:tgtEl>
                                      </p:cBhvr>
                                    </p:animEffec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14"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951" y="209772"/>
            <a:ext cx="8514092" cy="646331"/>
          </a:xfrm>
          <a:prstGeom prst="rect">
            <a:avLst/>
          </a:prstGeom>
          <a:noFill/>
        </p:spPr>
        <p:txBody>
          <a:bodyPr wrap="square" rtlCol="0">
            <a:spAutoFit/>
          </a:bodyPr>
          <a:lstStyle/>
          <a:p>
            <a:pPr algn="ctr"/>
            <a:r>
              <a:rPr lang="en-US" sz="3600" b="1" dirty="0" smtClean="0">
                <a:solidFill>
                  <a:schemeClr val="tx1">
                    <a:lumMod val="75000"/>
                    <a:lumOff val="25000"/>
                  </a:schemeClr>
                </a:solidFill>
                <a:latin typeface="Calibri" panose="020F0502020204030204" pitchFamily="34" charset="0"/>
              </a:rPr>
              <a:t>Plants</a:t>
            </a:r>
            <a:endParaRPr lang="ru-RU" sz="3600" b="1" dirty="0">
              <a:solidFill>
                <a:schemeClr val="tx1">
                  <a:lumMod val="75000"/>
                  <a:lumOff val="25000"/>
                </a:schemeClr>
              </a:solidFill>
              <a:latin typeface="Calibri" panose="020F0502020204030204" pitchFamily="34" charset="0"/>
            </a:endParaRPr>
          </a:p>
        </p:txBody>
      </p:sp>
      <p:sp>
        <p:nvSpPr>
          <p:cNvPr id="15" name="TextBox 14"/>
          <p:cNvSpPr txBox="1"/>
          <p:nvPr/>
        </p:nvSpPr>
        <p:spPr>
          <a:xfrm>
            <a:off x="1865116" y="1171296"/>
            <a:ext cx="5147834" cy="400110"/>
          </a:xfrm>
          <a:prstGeom prst="rect">
            <a:avLst/>
          </a:prstGeom>
          <a:solidFill>
            <a:schemeClr val="tx1"/>
          </a:solidFill>
        </p:spPr>
        <p:txBody>
          <a:bodyPr wrap="square" rtlCol="0">
            <a:spAutoFit/>
          </a:bodyPr>
          <a:lstStyle/>
          <a:p>
            <a:pPr algn="ctr"/>
            <a:r>
              <a:rPr lang="en-US" sz="2000" dirty="0">
                <a:solidFill>
                  <a:schemeClr val="bg1"/>
                </a:solidFill>
              </a:rPr>
              <a:t>Over </a:t>
            </a:r>
            <a:r>
              <a:rPr lang="en-US" sz="2000" b="1" dirty="0" smtClean="0">
                <a:solidFill>
                  <a:schemeClr val="bg1"/>
                </a:solidFill>
              </a:rPr>
              <a:t>40 </a:t>
            </a:r>
            <a:r>
              <a:rPr lang="en-US" sz="2000" b="1" dirty="0">
                <a:solidFill>
                  <a:schemeClr val="bg1"/>
                </a:solidFill>
              </a:rPr>
              <a:t>plants</a:t>
            </a:r>
            <a:r>
              <a:rPr lang="en-US" sz="2000" dirty="0">
                <a:solidFill>
                  <a:schemeClr val="bg1"/>
                </a:solidFill>
              </a:rPr>
              <a:t> in Southeast Asia</a:t>
            </a:r>
            <a:endParaRPr lang="ru-RU" sz="2000" dirty="0">
              <a:solidFill>
                <a:schemeClr val="bg1"/>
              </a:solidFill>
            </a:endParaRPr>
          </a:p>
        </p:txBody>
      </p:sp>
      <p:pic>
        <p:nvPicPr>
          <p:cNvPr id="20" name="Рисунок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457232"/>
            <a:ext cx="841095" cy="773205"/>
          </a:xfrm>
          <a:prstGeom prst="rect">
            <a:avLst/>
          </a:prstGeom>
        </p:spPr>
      </p:pic>
      <p:sp>
        <p:nvSpPr>
          <p:cNvPr id="14" name="Прямоугольник 13">
            <a:extLst>
              <a:ext uri="{FF2B5EF4-FFF2-40B4-BE49-F238E27FC236}">
                <a16:creationId xmlns:a16="http://schemas.microsoft.com/office/drawing/2014/main" xmlns="" id="{812203B4-6796-4175-8A8E-82A735524C52}"/>
              </a:ext>
            </a:extLst>
          </p:cNvPr>
          <p:cNvSpPr/>
          <p:nvPr/>
        </p:nvSpPr>
        <p:spPr>
          <a:xfrm>
            <a:off x="-10003" y="6263458"/>
            <a:ext cx="9144000" cy="620712"/>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21" name="Рисунок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6413" y="6294572"/>
            <a:ext cx="827584" cy="563428"/>
          </a:xfrm>
          <a:prstGeom prst="rect">
            <a:avLst/>
          </a:prstGeom>
        </p:spPr>
      </p:pic>
      <p:pic>
        <p:nvPicPr>
          <p:cNvPr id="24" name="Picture 2" descr="http://www.emeco.ru/images/map/blank-world-map3.png">
            <a:extLst>
              <a:ext uri="{FF2B5EF4-FFF2-40B4-BE49-F238E27FC236}">
                <a16:creationId xmlns:a16="http://schemas.microsoft.com/office/drawing/2014/main" xmlns="" id="{12BF50A7-5DA5-44D5-A71D-EA34A474A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30437"/>
            <a:ext cx="6407151"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Овал 24">
            <a:extLst>
              <a:ext uri="{FF2B5EF4-FFF2-40B4-BE49-F238E27FC236}">
                <a16:creationId xmlns:a16="http://schemas.microsoft.com/office/drawing/2014/main" xmlns="" id="{EF0717DE-3599-425C-B95A-61BAA387EB1E}"/>
              </a:ext>
            </a:extLst>
          </p:cNvPr>
          <p:cNvSpPr/>
          <p:nvPr/>
        </p:nvSpPr>
        <p:spPr>
          <a:xfrm>
            <a:off x="4644008" y="3212214"/>
            <a:ext cx="936104" cy="896573"/>
          </a:xfrm>
          <a:prstGeom prst="ellipse">
            <a:avLst/>
          </a:prstGeom>
          <a:solidFill>
            <a:schemeClr val="tx1">
              <a:alpha val="29000"/>
            </a:schemeClr>
          </a:solidFill>
          <a:ln>
            <a:solidFill>
              <a:schemeClr val="tx1">
                <a:lumMod val="65000"/>
                <a:lumOff val="35000"/>
              </a:schemeClr>
            </a:solidFill>
            <a:prstDash val="dash"/>
          </a:ln>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26" name="Рисунок 25">
            <a:extLst>
              <a:ext uri="{FF2B5EF4-FFF2-40B4-BE49-F238E27FC236}">
                <a16:creationId xmlns:a16="http://schemas.microsoft.com/office/drawing/2014/main" xmlns="" id="{2977652A-DDAE-4760-AE03-CF2616674202}"/>
              </a:ext>
            </a:extLst>
          </p:cNvPr>
          <p:cNvPicPr>
            <a:picLocks noChangeAspect="1"/>
          </p:cNvPicPr>
          <p:nvPr/>
        </p:nvPicPr>
        <p:blipFill>
          <a:blip r:embed="rId5">
            <a:extLst>
              <a:ext uri="{28A0092B-C50C-407E-A947-70E740481C1C}">
                <a14:useLocalDpi xmlns:a14="http://schemas.microsoft.com/office/drawing/2010/main" val="0"/>
              </a:ext>
            </a:extLst>
          </a:blip>
          <a:srcRect t="34216" r="12698"/>
          <a:stretch>
            <a:fillRect/>
          </a:stretch>
        </p:blipFill>
        <p:spPr bwMode="auto">
          <a:xfrm>
            <a:off x="6441198" y="1843834"/>
            <a:ext cx="2498725" cy="1211263"/>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 name="Рисунок 26">
            <a:extLst>
              <a:ext uri="{FF2B5EF4-FFF2-40B4-BE49-F238E27FC236}">
                <a16:creationId xmlns:a16="http://schemas.microsoft.com/office/drawing/2014/main" xmlns="" id="{D829566C-8C15-4811-840D-3CE907C2FE76}"/>
              </a:ext>
            </a:extLst>
          </p:cNvPr>
          <p:cNvPicPr>
            <a:picLocks noChangeAspect="1"/>
          </p:cNvPicPr>
          <p:nvPr/>
        </p:nvPicPr>
        <p:blipFill>
          <a:blip r:embed="rId6">
            <a:extLst>
              <a:ext uri="{28A0092B-C50C-407E-A947-70E740481C1C}">
                <a14:useLocalDpi xmlns:a14="http://schemas.microsoft.com/office/drawing/2010/main" val="0"/>
              </a:ext>
            </a:extLst>
          </a:blip>
          <a:srcRect t="14638" b="20529"/>
          <a:stretch>
            <a:fillRect/>
          </a:stretch>
        </p:blipFill>
        <p:spPr bwMode="auto">
          <a:xfrm>
            <a:off x="6441198" y="3390899"/>
            <a:ext cx="2498725" cy="121285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 name="Рисунок 27">
            <a:extLst>
              <a:ext uri="{FF2B5EF4-FFF2-40B4-BE49-F238E27FC236}">
                <a16:creationId xmlns:a16="http://schemas.microsoft.com/office/drawing/2014/main" xmlns="" id="{08AE219F-62B1-4C63-8433-C7AA0B12BD76}"/>
              </a:ext>
            </a:extLst>
          </p:cNvPr>
          <p:cNvPicPr>
            <a:picLocks noChangeAspect="1"/>
          </p:cNvPicPr>
          <p:nvPr/>
        </p:nvPicPr>
        <p:blipFill>
          <a:blip r:embed="rId7">
            <a:extLst>
              <a:ext uri="{28A0092B-C50C-407E-A947-70E740481C1C}">
                <a14:useLocalDpi xmlns:a14="http://schemas.microsoft.com/office/drawing/2010/main" val="0"/>
              </a:ext>
            </a:extLst>
          </a:blip>
          <a:srcRect b="24266"/>
          <a:stretch>
            <a:fillRect/>
          </a:stretch>
        </p:blipFill>
        <p:spPr bwMode="auto">
          <a:xfrm>
            <a:off x="6407150" y="4653136"/>
            <a:ext cx="2522538" cy="1271587"/>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 name="Прямоугольник 28"/>
          <p:cNvSpPr>
            <a:spLocks noChangeArrowheads="1"/>
          </p:cNvSpPr>
          <p:nvPr/>
        </p:nvSpPr>
        <p:spPr bwMode="auto">
          <a:xfrm>
            <a:off x="4211960" y="6366645"/>
            <a:ext cx="38893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100" dirty="0">
                <a:solidFill>
                  <a:schemeClr val="bg1"/>
                </a:solidFill>
                <a:latin typeface="Franklin Gothic Book" pitchFamily="34" charset="0"/>
              </a:rPr>
              <a:t>WWW.ASVA-TRADING.COM</a:t>
            </a:r>
            <a:endParaRPr lang="ru-RU" altLang="ru-RU" sz="2100" dirty="0">
              <a:solidFill>
                <a:srgbClr val="FF0000"/>
              </a:solidFill>
              <a:latin typeface="Franklin Gothic Book" pitchFamily="34" charset="0"/>
            </a:endParaRPr>
          </a:p>
        </p:txBody>
      </p:sp>
    </p:spTree>
    <p:extLst>
      <p:ext uri="{BB962C8B-B14F-4D97-AF65-F5344CB8AC3E}">
        <p14:creationId xmlns:p14="http://schemas.microsoft.com/office/powerpoint/2010/main" val="169075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53" presetClass="entr" presetSubtype="16" fill="hold" nodeType="after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1000"/>
                                        <p:tgtEl>
                                          <p:spTgt spid="24"/>
                                        </p:tgtEl>
                                      </p:cBhvr>
                                    </p:animEffect>
                                  </p:childTnLst>
                                </p:cTn>
                              </p:par>
                            </p:childTnLst>
                          </p:cTn>
                        </p:par>
                        <p:par>
                          <p:cTn id="17" fill="hold">
                            <p:stCondLst>
                              <p:cond delay="2250"/>
                            </p:stCondLst>
                            <p:childTnLst>
                              <p:par>
                                <p:cTn id="18" presetID="21" presetClass="entr" presetSubtype="1"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heel(1)">
                                      <p:cBhvr>
                                        <p:cTn id="20" dur="2000"/>
                                        <p:tgtEl>
                                          <p:spTgt spid="25"/>
                                        </p:tgtEl>
                                      </p:cBhvr>
                                    </p:animEffect>
                                  </p:childTnLst>
                                </p:cTn>
                              </p:par>
                              <p:par>
                                <p:cTn id="21" presetID="2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1000"/>
                                        <p:tgtEl>
                                          <p:spTgt spid="26"/>
                                        </p:tgtEl>
                                      </p:cBhvr>
                                    </p:animEffect>
                                  </p:childTnLst>
                                </p:cTn>
                              </p:par>
                              <p:par>
                                <p:cTn id="24" presetID="22" presetClass="entr" presetSubtype="4"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1000"/>
                                        <p:tgtEl>
                                          <p:spTgt spid="27"/>
                                        </p:tgtEl>
                                      </p:cBhvr>
                                    </p:animEffect>
                                  </p:childTnLst>
                                </p:cTn>
                              </p:par>
                              <p:par>
                                <p:cTn id="27" presetID="22" presetClass="entr" presetSubtype="4"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1000"/>
                                        <p:tgtEl>
                                          <p:spTgt spid="28"/>
                                        </p:tgtEl>
                                      </p:cBhvr>
                                    </p:animEffect>
                                  </p:childTnLst>
                                </p:cTn>
                              </p:par>
                            </p:childTnLst>
                          </p:cTn>
                        </p:par>
                        <p:par>
                          <p:cTn id="30" fill="hold">
                            <p:stCondLst>
                              <p:cond delay="4250"/>
                            </p:stCondLst>
                            <p:childTnLst>
                              <p:par>
                                <p:cTn id="31" presetID="14" presetClass="entr" presetSubtype="1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6237288"/>
            <a:ext cx="9144000" cy="620712"/>
          </a:xfrm>
          <a:prstGeom prst="rect">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 name="TextBox 5"/>
          <p:cNvSpPr txBox="1"/>
          <p:nvPr/>
        </p:nvSpPr>
        <p:spPr>
          <a:xfrm>
            <a:off x="323850" y="66675"/>
            <a:ext cx="8640763" cy="584200"/>
          </a:xfrm>
          <a:prstGeom prst="rect">
            <a:avLst/>
          </a:prstGeom>
          <a:noFill/>
        </p:spPr>
        <p:txBody>
          <a:bodyPr>
            <a:spAutoFit/>
          </a:bodyPr>
          <a:lstStyle/>
          <a:p>
            <a:pPr algn="ctr">
              <a:defRPr/>
            </a:pPr>
            <a:r>
              <a:rPr lang="en-US" sz="3200" b="1" dirty="0">
                <a:solidFill>
                  <a:schemeClr val="tx1">
                    <a:lumMod val="65000"/>
                    <a:lumOff val="35000"/>
                  </a:schemeClr>
                </a:solidFill>
                <a:latin typeface="Franklin Gothic Book" pitchFamily="34" charset="0"/>
              </a:rPr>
              <a:t>Quality control</a:t>
            </a:r>
            <a:endParaRPr lang="ru-RU" sz="3200" b="1" dirty="0">
              <a:solidFill>
                <a:schemeClr val="tx1">
                  <a:lumMod val="65000"/>
                  <a:lumOff val="35000"/>
                </a:schemeClr>
              </a:solidFill>
              <a:latin typeface="Franklin Gothic Book" pitchFamily="34" charset="0"/>
            </a:endParaRPr>
          </a:p>
        </p:txBody>
      </p:sp>
      <p:sp>
        <p:nvSpPr>
          <p:cNvPr id="12" name="TextBox 11"/>
          <p:cNvSpPr txBox="1"/>
          <p:nvPr/>
        </p:nvSpPr>
        <p:spPr>
          <a:xfrm>
            <a:off x="352450" y="1196752"/>
            <a:ext cx="6018945" cy="369332"/>
          </a:xfrm>
          <a:prstGeom prst="rect">
            <a:avLst/>
          </a:prstGeom>
          <a:solidFill>
            <a:schemeClr val="bg1">
              <a:lumMod val="50000"/>
            </a:schemeClr>
          </a:solidFill>
          <a:ln>
            <a:no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a:spAutoFit/>
          </a:bodyPr>
          <a:lstStyle/>
          <a:p>
            <a:pPr eaLnBrk="1" fontAlgn="auto" hangingPunct="1">
              <a:spcBef>
                <a:spcPts val="0"/>
              </a:spcBef>
              <a:spcAft>
                <a:spcPts val="0"/>
              </a:spcAft>
              <a:defRPr/>
            </a:pPr>
            <a:r>
              <a:rPr lang="en-US" dirty="0">
                <a:solidFill>
                  <a:schemeClr val="bg1"/>
                </a:solidFill>
              </a:rPr>
              <a:t>Our products are high-graded, because we:</a:t>
            </a:r>
            <a:endParaRPr lang="ru-RU" dirty="0">
              <a:solidFill>
                <a:schemeClr val="bg1"/>
              </a:solidFill>
            </a:endParaRPr>
          </a:p>
        </p:txBody>
      </p:sp>
      <p:sp>
        <p:nvSpPr>
          <p:cNvPr id="13" name="TextBox 12"/>
          <p:cNvSpPr txBox="1"/>
          <p:nvPr/>
        </p:nvSpPr>
        <p:spPr>
          <a:xfrm>
            <a:off x="1069975" y="1783978"/>
            <a:ext cx="3985063" cy="648072"/>
          </a:xfrm>
          <a:prstGeom prst="round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defRPr/>
            </a:pPr>
            <a:r>
              <a:rPr lang="en-US" sz="1600" dirty="0">
                <a:solidFill>
                  <a:schemeClr val="tx1"/>
                </a:solidFill>
                <a:latin typeface="Franklin Gothic Book"/>
              </a:rPr>
              <a:t>choose</a:t>
            </a:r>
            <a:r>
              <a:rPr lang="ru-RU" sz="1600" dirty="0">
                <a:solidFill>
                  <a:schemeClr val="tx1"/>
                </a:solidFill>
              </a:rPr>
              <a:t> </a:t>
            </a:r>
            <a:r>
              <a:rPr lang="en-US" sz="1600" dirty="0">
                <a:solidFill>
                  <a:schemeClr val="tx1"/>
                </a:solidFill>
                <a:latin typeface="Franklin Gothic Book"/>
              </a:rPr>
              <a:t>the best materials</a:t>
            </a:r>
            <a:endParaRPr lang="ru-RU" sz="1600" dirty="0">
              <a:solidFill>
                <a:schemeClr val="tx1"/>
              </a:solidFill>
            </a:endParaRPr>
          </a:p>
        </p:txBody>
      </p:sp>
      <p:sp>
        <p:nvSpPr>
          <p:cNvPr id="14" name="TextBox 13"/>
          <p:cNvSpPr txBox="1"/>
          <p:nvPr/>
        </p:nvSpPr>
        <p:spPr>
          <a:xfrm>
            <a:off x="1066080" y="2560992"/>
            <a:ext cx="3985064" cy="646986"/>
          </a:xfrm>
          <a:prstGeom prst="round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spAutoFit/>
          </a:bodyPr>
          <a:lstStyle/>
          <a:p>
            <a:pPr eaLnBrk="1" fontAlgn="auto" hangingPunct="1">
              <a:spcBef>
                <a:spcPts val="0"/>
              </a:spcBef>
              <a:spcAft>
                <a:spcPts val="0"/>
              </a:spcAft>
              <a:defRPr/>
            </a:pPr>
            <a:r>
              <a:rPr lang="en-US" sz="1600" dirty="0">
                <a:solidFill>
                  <a:schemeClr val="tx1"/>
                </a:solidFill>
                <a:latin typeface="Franklin Gothic Book" panose="020B0503020102020204" pitchFamily="34" charset="0"/>
              </a:rPr>
              <a:t>test our products using peculiar test equipment</a:t>
            </a:r>
          </a:p>
        </p:txBody>
      </p:sp>
      <p:sp>
        <p:nvSpPr>
          <p:cNvPr id="15" name="TextBox 14"/>
          <p:cNvSpPr txBox="1"/>
          <p:nvPr/>
        </p:nvSpPr>
        <p:spPr>
          <a:xfrm>
            <a:off x="1054648" y="3356813"/>
            <a:ext cx="3985063" cy="646986"/>
          </a:xfrm>
          <a:prstGeom prst="round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spAutoFit/>
          </a:bodyPr>
          <a:lstStyle/>
          <a:p>
            <a:pPr eaLnBrk="1" fontAlgn="auto" hangingPunct="1">
              <a:spcBef>
                <a:spcPts val="0"/>
              </a:spcBef>
              <a:spcAft>
                <a:spcPts val="0"/>
              </a:spcAft>
              <a:defRPr/>
            </a:pPr>
            <a:r>
              <a:rPr lang="en-US" sz="1600" dirty="0">
                <a:solidFill>
                  <a:schemeClr val="tx1"/>
                </a:solidFill>
                <a:latin typeface="Franklin Gothic Book" panose="020B0503020102020204" pitchFamily="34" charset="0"/>
              </a:rPr>
              <a:t>make products with allowance for severe driving conditions </a:t>
            </a:r>
          </a:p>
        </p:txBody>
      </p:sp>
      <p:sp>
        <p:nvSpPr>
          <p:cNvPr id="16" name="TextBox 15"/>
          <p:cNvSpPr txBox="1"/>
          <p:nvPr/>
        </p:nvSpPr>
        <p:spPr>
          <a:xfrm>
            <a:off x="1069975" y="4210207"/>
            <a:ext cx="3985063" cy="374571"/>
          </a:xfrm>
          <a:prstGeom prst="round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spAutoFit/>
          </a:bodyPr>
          <a:lstStyle/>
          <a:p>
            <a:pPr eaLnBrk="1" fontAlgn="auto" hangingPunct="1">
              <a:spcBef>
                <a:spcPts val="0"/>
              </a:spcBef>
              <a:spcAft>
                <a:spcPts val="0"/>
              </a:spcAft>
              <a:defRPr/>
            </a:pPr>
            <a:r>
              <a:rPr lang="en-US" sz="1600" dirty="0">
                <a:solidFill>
                  <a:schemeClr val="tx1"/>
                </a:solidFill>
                <a:latin typeface="Franklin Gothic Book" panose="020B0503020102020204" pitchFamily="34" charset="0"/>
              </a:rPr>
              <a:t>use self-design projects</a:t>
            </a:r>
          </a:p>
        </p:txBody>
      </p:sp>
      <p:cxnSp>
        <p:nvCxnSpPr>
          <p:cNvPr id="17" name="Прямая соединительная линия 16"/>
          <p:cNvCxnSpPr/>
          <p:nvPr/>
        </p:nvCxnSpPr>
        <p:spPr>
          <a:xfrm>
            <a:off x="817563" y="1566863"/>
            <a:ext cx="0" cy="2889250"/>
          </a:xfrm>
          <a:prstGeom prst="line">
            <a:avLst/>
          </a:prstGeom>
          <a:ln w="19050">
            <a:solidFill>
              <a:srgbClr val="FA0000"/>
            </a:solidFill>
            <a:prstDash val="solid"/>
          </a:ln>
          <a:effectLst/>
        </p:spPr>
        <p:style>
          <a:lnRef idx="2">
            <a:schemeClr val="dk1"/>
          </a:lnRef>
          <a:fillRef idx="0">
            <a:schemeClr val="dk1"/>
          </a:fillRef>
          <a:effectRef idx="1">
            <a:schemeClr val="dk1"/>
          </a:effectRef>
          <a:fontRef idx="minor">
            <a:schemeClr val="tx1"/>
          </a:fontRef>
        </p:style>
      </p:cxnSp>
      <p:cxnSp>
        <p:nvCxnSpPr>
          <p:cNvPr id="18" name="Прямая соединительная линия 17"/>
          <p:cNvCxnSpPr/>
          <p:nvPr/>
        </p:nvCxnSpPr>
        <p:spPr>
          <a:xfrm>
            <a:off x="803275" y="4430713"/>
            <a:ext cx="263525" cy="0"/>
          </a:xfrm>
          <a:prstGeom prst="line">
            <a:avLst/>
          </a:prstGeom>
          <a:ln w="19050">
            <a:solidFill>
              <a:srgbClr val="FA0000"/>
            </a:solidFill>
            <a:prstDash val="solid"/>
          </a:ln>
          <a:effectLst/>
        </p:spPr>
        <p:style>
          <a:lnRef idx="2">
            <a:schemeClr val="dk1"/>
          </a:lnRef>
          <a:fillRef idx="0">
            <a:schemeClr val="dk1"/>
          </a:fillRef>
          <a:effectRef idx="1">
            <a:schemeClr val="dk1"/>
          </a:effectRef>
          <a:fontRef idx="minor">
            <a:schemeClr val="tx1"/>
          </a:fontRef>
        </p:style>
      </p:cxnSp>
      <p:cxnSp>
        <p:nvCxnSpPr>
          <p:cNvPr id="20" name="Прямая соединительная линия 19"/>
          <p:cNvCxnSpPr/>
          <p:nvPr/>
        </p:nvCxnSpPr>
        <p:spPr>
          <a:xfrm>
            <a:off x="823913" y="3679825"/>
            <a:ext cx="271462" cy="0"/>
          </a:xfrm>
          <a:prstGeom prst="line">
            <a:avLst/>
          </a:prstGeom>
          <a:ln w="19050">
            <a:solidFill>
              <a:srgbClr val="FA0000"/>
            </a:solidFill>
            <a:prstDash val="solid"/>
          </a:ln>
          <a:effectLst/>
        </p:spPr>
        <p:style>
          <a:lnRef idx="2">
            <a:schemeClr val="dk1"/>
          </a:lnRef>
          <a:fillRef idx="0">
            <a:schemeClr val="dk1"/>
          </a:fillRef>
          <a:effectRef idx="1">
            <a:schemeClr val="dk1"/>
          </a:effectRef>
          <a:fontRef idx="minor">
            <a:schemeClr val="tx1"/>
          </a:fontRef>
        </p:style>
      </p:cxnSp>
      <p:cxnSp>
        <p:nvCxnSpPr>
          <p:cNvPr id="22" name="Прямая соединительная линия 21"/>
          <p:cNvCxnSpPr/>
          <p:nvPr/>
        </p:nvCxnSpPr>
        <p:spPr>
          <a:xfrm>
            <a:off x="823913" y="2884488"/>
            <a:ext cx="254000" cy="0"/>
          </a:xfrm>
          <a:prstGeom prst="line">
            <a:avLst/>
          </a:prstGeom>
          <a:ln w="19050">
            <a:solidFill>
              <a:srgbClr val="FA0000"/>
            </a:solidFill>
            <a:prstDash val="solid"/>
          </a:ln>
          <a:effectLst/>
        </p:spPr>
        <p:style>
          <a:lnRef idx="2">
            <a:schemeClr val="dk1"/>
          </a:lnRef>
          <a:fillRef idx="0">
            <a:schemeClr val="dk1"/>
          </a:fillRef>
          <a:effectRef idx="1">
            <a:schemeClr val="dk1"/>
          </a:effectRef>
          <a:fontRef idx="minor">
            <a:schemeClr val="tx1"/>
          </a:fontRef>
        </p:style>
      </p:cxnSp>
      <p:cxnSp>
        <p:nvCxnSpPr>
          <p:cNvPr id="23" name="Прямая соединительная линия 22"/>
          <p:cNvCxnSpPr/>
          <p:nvPr/>
        </p:nvCxnSpPr>
        <p:spPr>
          <a:xfrm>
            <a:off x="823913" y="2108200"/>
            <a:ext cx="271462" cy="0"/>
          </a:xfrm>
          <a:prstGeom prst="line">
            <a:avLst/>
          </a:prstGeom>
          <a:ln w="19050">
            <a:solidFill>
              <a:srgbClr val="FA0000"/>
            </a:solidFill>
            <a:prstDash val="solid"/>
          </a:ln>
          <a:effectLst/>
        </p:spPr>
        <p:style>
          <a:lnRef idx="2">
            <a:schemeClr val="dk1"/>
          </a:lnRef>
          <a:fillRef idx="0">
            <a:schemeClr val="dk1"/>
          </a:fillRef>
          <a:effectRef idx="1">
            <a:schemeClr val="dk1"/>
          </a:effectRef>
          <a:fontRef idx="minor">
            <a:schemeClr val="tx1"/>
          </a:fontRef>
        </p:style>
      </p:cxn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2698750"/>
            <a:ext cx="155098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Рисунок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7750" y="2138363"/>
            <a:ext cx="184626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Рисунок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2913" y="1685925"/>
            <a:ext cx="1811337"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Прямоугольник 20"/>
          <p:cNvSpPr/>
          <p:nvPr/>
        </p:nvSpPr>
        <p:spPr>
          <a:xfrm>
            <a:off x="0" y="6237288"/>
            <a:ext cx="9144000" cy="620712"/>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32" name="Picture 11" descr="C:\Users\User\Downloads\презентация экспресс-авто\imag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13" y="6280943"/>
            <a:ext cx="6889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Прямоугольник 27"/>
          <p:cNvSpPr>
            <a:spLocks noChangeArrowheads="1"/>
          </p:cNvSpPr>
          <p:nvPr/>
        </p:nvSpPr>
        <p:spPr bwMode="auto">
          <a:xfrm>
            <a:off x="1198834" y="6319505"/>
            <a:ext cx="38877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100" dirty="0">
                <a:solidFill>
                  <a:schemeClr val="bg1"/>
                </a:solidFill>
                <a:latin typeface="Franklin Gothic Book" pitchFamily="34" charset="0"/>
              </a:rPr>
              <a:t>WWW.ASVA-TRADING.COM</a:t>
            </a:r>
            <a:endParaRPr lang="ru-RU" altLang="ru-RU" sz="2100" dirty="0">
              <a:solidFill>
                <a:srgbClr val="FF0000"/>
              </a:solidFill>
              <a:latin typeface="Franklin Gothic Book" pitchFamily="34" charset="0"/>
            </a:endParaRPr>
          </a:p>
        </p:txBody>
      </p:sp>
      <p:sp>
        <p:nvSpPr>
          <p:cNvPr id="27" name="TextBox 65">
            <a:extLst>
              <a:ext uri="{FF2B5EF4-FFF2-40B4-BE49-F238E27FC236}">
                <a16:creationId xmlns="" xmlns:a16="http://schemas.microsoft.com/office/drawing/2014/main" id="{4FCC926F-A30F-488F-9235-24B988D9937B}"/>
              </a:ext>
            </a:extLst>
          </p:cNvPr>
          <p:cNvSpPr txBox="1">
            <a:spLocks noChangeArrowheads="1"/>
          </p:cNvSpPr>
          <p:nvPr/>
        </p:nvSpPr>
        <p:spPr bwMode="auto">
          <a:xfrm>
            <a:off x="446843" y="4869160"/>
            <a:ext cx="81574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ru-RU" sz="1600" dirty="0">
                <a:latin typeface="Franklin Gothic Book" panose="020B0503020102020204" pitchFamily="34" charset="0"/>
              </a:rPr>
              <a:t>The finished products </a:t>
            </a:r>
            <a:r>
              <a:rPr lang="en-US" altLang="ru-RU" sz="1600" dirty="0" smtClean="0">
                <a:latin typeface="Franklin Gothic Book" panose="020B0503020102020204" pitchFamily="34" charset="0"/>
              </a:rPr>
              <a:t>undergo </a:t>
            </a:r>
            <a:r>
              <a:rPr lang="en-US" altLang="ru-RU" sz="1600" dirty="0">
                <a:latin typeface="Franklin Gothic Book" panose="020B0503020102020204" pitchFamily="34" charset="0"/>
              </a:rPr>
              <a:t>a series of special tests. Each test cycle takes several days and simulates a mileage of several thousand kilometers. Finished items are tested to failure to diagnose critical loads and undergo long-term tests to simulate road conditions in aggressive environments.</a:t>
            </a:r>
            <a:endParaRPr lang="ru-RU" altLang="ru-RU" sz="1400" dirty="0">
              <a:latin typeface="Franklin Gothic Book" panose="020B0503020102020204" pitchFamily="34" charset="0"/>
            </a:endParaRPr>
          </a:p>
        </p:txBody>
      </p:sp>
    </p:spTree>
    <p:extLst>
      <p:ext uri="{BB962C8B-B14F-4D97-AF65-F5344CB8AC3E}">
        <p14:creationId xmlns:p14="http://schemas.microsoft.com/office/powerpoint/2010/main" val="136843290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out)">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0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10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10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1000"/>
                                        <p:tgtEl>
                                          <p:spTgt spid="15"/>
                                        </p:tgtEl>
                                      </p:cBhvr>
                                    </p:animEffect>
                                  </p:childTnLst>
                                </p:cTn>
                              </p:par>
                              <p:par>
                                <p:cTn id="20" presetID="2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10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1000"/>
                                        <p:tgtEl>
                                          <p:spTgt spid="17"/>
                                        </p:tgtEl>
                                      </p:cBhvr>
                                    </p:animEffect>
                                  </p:childTnLst>
                                </p:cTn>
                              </p:par>
                              <p:par>
                                <p:cTn id="26" presetID="22" presetClass="entr" presetSubtype="4"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1000"/>
                                        <p:tgtEl>
                                          <p:spTgt spid="18"/>
                                        </p:tgtEl>
                                      </p:cBhvr>
                                    </p:animEffect>
                                  </p:childTnLst>
                                </p:cTn>
                              </p:par>
                              <p:par>
                                <p:cTn id="29" presetID="2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1000"/>
                                        <p:tgtEl>
                                          <p:spTgt spid="20"/>
                                        </p:tgtEl>
                                      </p:cBhvr>
                                    </p:animEffect>
                                  </p:childTnLst>
                                </p:cTn>
                              </p:par>
                              <p:par>
                                <p:cTn id="32" presetID="2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1000"/>
                                        <p:tgtEl>
                                          <p:spTgt spid="22"/>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1000"/>
                                        <p:tgtEl>
                                          <p:spTgt spid="2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1000"/>
                                        <p:tgtEl>
                                          <p:spTgt spid="6"/>
                                        </p:tgtEl>
                                      </p:cBhvr>
                                    </p:animEffect>
                                  </p:childTnLst>
                                </p:cTn>
                              </p:par>
                            </p:childTnLst>
                          </p:cTn>
                        </p:par>
                        <p:par>
                          <p:cTn id="41" fill="hold" nodeType="afterGroup">
                            <p:stCondLst>
                              <p:cond delay="1000"/>
                            </p:stCondLst>
                            <p:childTnLst>
                              <p:par>
                                <p:cTn id="42" presetID="42"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2000"/>
                            </p:stCondLst>
                            <p:childTnLst>
                              <p:par>
                                <p:cTn id="48" presetID="42" presetClass="entr" presetSubtype="0"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3000"/>
                            </p:stCondLst>
                            <p:childTnLst>
                              <p:par>
                                <p:cTn id="54" presetID="42" presetClass="entr" presetSubtype="0"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4000"/>
                            </p:stCondLst>
                            <p:childTnLst>
                              <p:par>
                                <p:cTn id="60" presetID="14" presetClass="entr" presetSubtype="10"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randombar(horizontal)">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2CE8B83-7A9B-49A2-AF89-B99FA8A5DEFE}"/>
              </a:ext>
            </a:extLst>
          </p:cNvPr>
          <p:cNvSpPr txBox="1"/>
          <p:nvPr/>
        </p:nvSpPr>
        <p:spPr>
          <a:xfrm>
            <a:off x="157163" y="307975"/>
            <a:ext cx="7786687" cy="522288"/>
          </a:xfrm>
          <a:prstGeom prst="rect">
            <a:avLst/>
          </a:prstGeom>
          <a:noFill/>
        </p:spPr>
        <p:txBody>
          <a:bodyPr>
            <a:spAutoFit/>
          </a:bodyPr>
          <a:lstStyle/>
          <a:p>
            <a:pPr algn="ctr">
              <a:defRPr/>
            </a:pPr>
            <a:r>
              <a:rPr lang="en-US" sz="2800" b="1" dirty="0" smtClean="0">
                <a:solidFill>
                  <a:schemeClr val="tx1">
                    <a:lumMod val="65000"/>
                    <a:lumOff val="35000"/>
                  </a:schemeClr>
                </a:solidFill>
                <a:latin typeface="Franklin Gothic Book" pitchFamily="34" charset="0"/>
              </a:rPr>
              <a:t>Product testing</a:t>
            </a:r>
            <a:endParaRPr lang="ru-RU" sz="2800" b="1" dirty="0">
              <a:solidFill>
                <a:schemeClr val="tx1">
                  <a:lumMod val="65000"/>
                  <a:lumOff val="35000"/>
                </a:schemeClr>
              </a:solidFill>
              <a:latin typeface="Franklin Gothic Book" pitchFamily="34" charset="0"/>
            </a:endParaRPr>
          </a:p>
        </p:txBody>
      </p:sp>
      <p:sp>
        <p:nvSpPr>
          <p:cNvPr id="11267" name="TextBox 52"/>
          <p:cNvSpPr txBox="1">
            <a:spLocks noChangeArrowheads="1"/>
          </p:cNvSpPr>
          <p:nvPr/>
        </p:nvSpPr>
        <p:spPr bwMode="auto">
          <a:xfrm>
            <a:off x="6280150" y="6286500"/>
            <a:ext cx="1571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ru-RU" sz="1600" b="1">
                <a:solidFill>
                  <a:schemeClr val="bg1"/>
                </a:solidFill>
              </a:rPr>
              <a:t>www.asva.ru</a:t>
            </a:r>
            <a:endParaRPr lang="ru-RU" altLang="ru-RU" sz="1600" b="1">
              <a:solidFill>
                <a:schemeClr val="bg1"/>
              </a:solidFill>
            </a:endParaRPr>
          </a:p>
        </p:txBody>
      </p:sp>
      <p:sp>
        <p:nvSpPr>
          <p:cNvPr id="11268" name="TextBox 54"/>
          <p:cNvSpPr txBox="1">
            <a:spLocks noChangeArrowheads="1"/>
          </p:cNvSpPr>
          <p:nvPr/>
        </p:nvSpPr>
        <p:spPr bwMode="auto">
          <a:xfrm>
            <a:off x="6280150" y="6286500"/>
            <a:ext cx="1571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ru-RU" sz="1600" b="1">
                <a:solidFill>
                  <a:schemeClr val="bg1"/>
                </a:solidFill>
              </a:rPr>
              <a:t>www.asva.ru</a:t>
            </a:r>
            <a:endParaRPr lang="ru-RU" altLang="ru-RU" sz="1600" b="1">
              <a:solidFill>
                <a:schemeClr val="bg1"/>
              </a:solidFill>
            </a:endParaRPr>
          </a:p>
        </p:txBody>
      </p:sp>
      <p:sp>
        <p:nvSpPr>
          <p:cNvPr id="11269" name="Прямоугольник 55"/>
          <p:cNvSpPr>
            <a:spLocks noChangeArrowheads="1"/>
          </p:cNvSpPr>
          <p:nvPr/>
        </p:nvSpPr>
        <p:spPr bwMode="auto">
          <a:xfrm>
            <a:off x="6084888" y="6534150"/>
            <a:ext cx="1731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1600" b="1">
                <a:solidFill>
                  <a:schemeClr val="bg1"/>
                </a:solidFill>
              </a:rPr>
              <a:t>+7(495) </a:t>
            </a:r>
            <a:r>
              <a:rPr lang="en-US" altLang="ru-RU" sz="1600" b="1">
                <a:solidFill>
                  <a:schemeClr val="bg1"/>
                </a:solidFill>
              </a:rPr>
              <a:t>902</a:t>
            </a:r>
            <a:r>
              <a:rPr lang="ru-RU" altLang="ru-RU" sz="1600" b="1">
                <a:solidFill>
                  <a:schemeClr val="bg1"/>
                </a:solidFill>
              </a:rPr>
              <a:t>-</a:t>
            </a:r>
            <a:r>
              <a:rPr lang="en-US" altLang="ru-RU" sz="1600" b="1">
                <a:solidFill>
                  <a:schemeClr val="bg1"/>
                </a:solidFill>
              </a:rPr>
              <a:t>64</a:t>
            </a:r>
            <a:r>
              <a:rPr lang="ru-RU" altLang="ru-RU" sz="1600" b="1">
                <a:solidFill>
                  <a:schemeClr val="bg1"/>
                </a:solidFill>
              </a:rPr>
              <a:t>-</a:t>
            </a:r>
            <a:r>
              <a:rPr lang="en-US" altLang="ru-RU" sz="1600" b="1">
                <a:solidFill>
                  <a:schemeClr val="bg1"/>
                </a:solidFill>
              </a:rPr>
              <a:t>58</a:t>
            </a:r>
            <a:endParaRPr lang="ru-RU" altLang="ru-RU" sz="1600" b="1">
              <a:solidFill>
                <a:schemeClr val="bg1"/>
              </a:solidFill>
            </a:endParaRPr>
          </a:p>
        </p:txBody>
      </p:sp>
      <p:sp>
        <p:nvSpPr>
          <p:cNvPr id="57" name="Прямоугольник 56">
            <a:extLst>
              <a:ext uri="{FF2B5EF4-FFF2-40B4-BE49-F238E27FC236}">
                <a16:creationId xmlns:a16="http://schemas.microsoft.com/office/drawing/2014/main" xmlns="" id="{FCB03B79-FF27-4C7A-837C-B8CEE9B777E0}"/>
              </a:ext>
            </a:extLst>
          </p:cNvPr>
          <p:cNvSpPr/>
          <p:nvPr/>
        </p:nvSpPr>
        <p:spPr>
          <a:xfrm>
            <a:off x="0" y="6237288"/>
            <a:ext cx="9144000" cy="620712"/>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8" name="Прямоугольник 57">
            <a:extLst>
              <a:ext uri="{FF2B5EF4-FFF2-40B4-BE49-F238E27FC236}">
                <a16:creationId xmlns:a16="http://schemas.microsoft.com/office/drawing/2014/main" xmlns="" id="{E40FAA34-82D2-4A4C-8ACC-65AF8164C294}"/>
              </a:ext>
            </a:extLst>
          </p:cNvPr>
          <p:cNvSpPr/>
          <p:nvPr/>
        </p:nvSpPr>
        <p:spPr>
          <a:xfrm>
            <a:off x="20535" y="6237288"/>
            <a:ext cx="9144000" cy="620712"/>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61" name="Picture 11" descr="C:\Users\User\Downloads\презентация экспресс-авто\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308725"/>
            <a:ext cx="6889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Box 65"/>
          <p:cNvSpPr txBox="1">
            <a:spLocks noChangeArrowheads="1"/>
          </p:cNvSpPr>
          <p:nvPr/>
        </p:nvSpPr>
        <p:spPr bwMode="auto">
          <a:xfrm>
            <a:off x="160338" y="4851400"/>
            <a:ext cx="8651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ru-RU" sz="1400" dirty="0">
                <a:latin typeface="Franklin Gothic Book" pitchFamily="34" charset="0"/>
              </a:rPr>
              <a:t>Test results must be documented. When accepting goods for quality in production, our employees study the results of the tests carried out and, if in doubt, conduct additional testing under the control of an expanded commission. Confirmed test results are archived and by them we can track the quality of virtually every detail in the event of non-standard cases.</a:t>
            </a:r>
            <a:endParaRPr lang="ru-RU" altLang="ru-RU" sz="1400" dirty="0">
              <a:latin typeface="Franklin Gothic Book" pitchFamily="34" charset="0"/>
            </a:endParaRPr>
          </a:p>
        </p:txBody>
      </p:sp>
      <p:pic>
        <p:nvPicPr>
          <p:cNvPr id="69" name="Рисунок 68">
            <a:extLst>
              <a:ext uri="{FF2B5EF4-FFF2-40B4-BE49-F238E27FC236}">
                <a16:creationId xmlns:a16="http://schemas.microsoft.com/office/drawing/2014/main" xmlns="" id="{B4E3ADE6-C686-4B64-A64B-0F25D99B3B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378"/>
          <a:stretch/>
        </p:blipFill>
        <p:spPr>
          <a:xfrm>
            <a:off x="3050414" y="980728"/>
            <a:ext cx="2473945" cy="3598653"/>
          </a:xfrm>
          <a:prstGeom prst="rect">
            <a:avLst/>
          </a:prstGeom>
          <a:effectLst>
            <a:innerShdw blurRad="63500" dist="50800" dir="18900000">
              <a:prstClr val="black">
                <a:alpha val="50000"/>
              </a:prstClr>
            </a:innerShdw>
          </a:effectLst>
        </p:spPr>
      </p:pic>
      <p:pic>
        <p:nvPicPr>
          <p:cNvPr id="70" name="Рисунок 69">
            <a:extLst>
              <a:ext uri="{FF2B5EF4-FFF2-40B4-BE49-F238E27FC236}">
                <a16:creationId xmlns:a16="http://schemas.microsoft.com/office/drawing/2014/main" xmlns="" id="{BD223B0F-DEE7-4815-B42C-666A29B3A0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260656"/>
            <a:ext cx="2944813" cy="3106826"/>
          </a:xfrm>
          <a:prstGeom prst="rect">
            <a:avLst/>
          </a:prstGeom>
          <a:effectLst>
            <a:innerShdw blurRad="63500" dist="50800" dir="18900000">
              <a:prstClr val="black">
                <a:alpha val="50000"/>
              </a:prstClr>
            </a:innerShdw>
          </a:effectLst>
        </p:spPr>
      </p:pic>
      <p:pic>
        <p:nvPicPr>
          <p:cNvPr id="71" name="Рисунок 70">
            <a:extLst>
              <a:ext uri="{FF2B5EF4-FFF2-40B4-BE49-F238E27FC236}">
                <a16:creationId xmlns:a16="http://schemas.microsoft.com/office/drawing/2014/main" xmlns="" id="{EED71CB0-A1BC-4A49-9272-092E93ADCC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941" y="1198674"/>
            <a:ext cx="2699705" cy="3162762"/>
          </a:xfrm>
          <a:prstGeom prst="rect">
            <a:avLst/>
          </a:prstGeom>
          <a:effectLst>
            <a:innerShdw blurRad="63500" dist="50800" dir="18900000">
              <a:prstClr val="black">
                <a:alpha val="50000"/>
              </a:prstClr>
            </a:innerShdw>
          </a:effec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144838"/>
            <a:ext cx="39624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14"/>
          <p:cNvSpPr>
            <a:spLocks noChangeArrowheads="1"/>
          </p:cNvSpPr>
          <p:nvPr/>
        </p:nvSpPr>
        <p:spPr bwMode="auto">
          <a:xfrm>
            <a:off x="1105726" y="6337632"/>
            <a:ext cx="38893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100" dirty="0">
                <a:solidFill>
                  <a:schemeClr val="bg1"/>
                </a:solidFill>
                <a:latin typeface="Franklin Gothic Book" pitchFamily="34" charset="0"/>
              </a:rPr>
              <a:t>WWW.ASVA-TRADING.COM</a:t>
            </a:r>
            <a:endParaRPr lang="ru-RU" altLang="ru-RU" sz="2100" dirty="0">
              <a:solidFill>
                <a:srgbClr val="FF0000"/>
              </a:solidFill>
              <a:latin typeface="Franklin Gothic Book" pitchFamily="34" charset="0"/>
            </a:endParaRPr>
          </a:p>
        </p:txBody>
      </p:sp>
    </p:spTree>
    <p:extLst>
      <p:ext uri="{BB962C8B-B14F-4D97-AF65-F5344CB8AC3E}">
        <p14:creationId xmlns:p14="http://schemas.microsoft.com/office/powerpoint/2010/main" val="416453441"/>
      </p:ext>
    </p:extLst>
  </p:cSld>
  <p:clrMapOvr>
    <a:masterClrMapping/>
  </p:clrMapOvr>
  <p:transition spd="slow" advTm="3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circle(out)">
                                      <p:cBhvr>
                                        <p:cTn id="7" dur="500"/>
                                        <p:tgtEl>
                                          <p:spTgt spid="6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43837" y="4776644"/>
            <a:ext cx="7894341" cy="1015663"/>
          </a:xfrm>
          <a:prstGeom prst="rect">
            <a:avLst/>
          </a:prstGeom>
          <a:noFill/>
          <a:scene3d>
            <a:camera prst="orthographicFront"/>
            <a:lightRig rig="threePt" dir="t"/>
          </a:scene3d>
          <a:sp3d>
            <a:bevelT/>
          </a:sp3d>
        </p:spPr>
        <p:txBody>
          <a:bodyPr wrap="square" rtlCol="0">
            <a:spAutoFit/>
          </a:bodyPr>
          <a:lstStyle/>
          <a:p>
            <a:pPr algn="just"/>
            <a:r>
              <a:rPr lang="en-US" sz="2000" dirty="0"/>
              <a:t>An example of such a policy would be the use of AAR type </a:t>
            </a:r>
            <a:r>
              <a:rPr lang="en-US" sz="2000" dirty="0" err="1"/>
              <a:t>tripoids</a:t>
            </a:r>
            <a:r>
              <a:rPr lang="en-US" sz="2000" dirty="0"/>
              <a:t>, which </a:t>
            </a:r>
            <a:r>
              <a:rPr lang="en-US" sz="2000" dirty="0" smtClean="0"/>
              <a:t>improves </a:t>
            </a:r>
            <a:r>
              <a:rPr lang="en-US" sz="2000" dirty="0"/>
              <a:t>the performance of a part significantly. Usually, manufacturers of </a:t>
            </a:r>
            <a:r>
              <a:rPr lang="en-US" sz="2000" dirty="0" smtClean="0"/>
              <a:t>non-genuine </a:t>
            </a:r>
            <a:r>
              <a:rPr lang="en-US" sz="2000" dirty="0"/>
              <a:t>spare parts do not use this type of </a:t>
            </a:r>
            <a:r>
              <a:rPr lang="en-US" sz="2000" dirty="0" err="1"/>
              <a:t>tripoid</a:t>
            </a:r>
            <a:r>
              <a:rPr lang="en-US" dirty="0"/>
              <a:t>.</a:t>
            </a:r>
            <a:endParaRPr lang="ru-RU" dirty="0"/>
          </a:p>
        </p:txBody>
      </p:sp>
      <p:sp>
        <p:nvSpPr>
          <p:cNvPr id="18" name="TextBox 17"/>
          <p:cNvSpPr txBox="1"/>
          <p:nvPr/>
        </p:nvSpPr>
        <p:spPr>
          <a:xfrm>
            <a:off x="1443841" y="6404537"/>
            <a:ext cx="2008639" cy="338554"/>
          </a:xfrm>
          <a:prstGeom prst="rect">
            <a:avLst/>
          </a:prstGeom>
          <a:noFill/>
        </p:spPr>
        <p:txBody>
          <a:bodyPr wrap="square" rtlCol="0">
            <a:spAutoFit/>
          </a:bodyPr>
          <a:lstStyle/>
          <a:p>
            <a:r>
              <a:rPr lang="en-US" sz="1600" b="1" dirty="0">
                <a:solidFill>
                  <a:schemeClr val="bg1"/>
                </a:solidFill>
              </a:rPr>
              <a:t>ASVA TRADING </a:t>
            </a:r>
            <a:r>
              <a:rPr lang="en-US" sz="1600" b="1" dirty="0" smtClean="0">
                <a:solidFill>
                  <a:schemeClr val="bg1"/>
                </a:solidFill>
              </a:rPr>
              <a:t>LTD</a:t>
            </a:r>
            <a:endParaRPr lang="ru-RU" sz="1600" b="1" dirty="0">
              <a:solidFill>
                <a:schemeClr val="bg1"/>
              </a:solidFill>
            </a:endParaRPr>
          </a:p>
        </p:txBody>
      </p:sp>
      <p:sp>
        <p:nvSpPr>
          <p:cNvPr id="22" name="TextBox 21"/>
          <p:cNvSpPr txBox="1"/>
          <p:nvPr/>
        </p:nvSpPr>
        <p:spPr>
          <a:xfrm>
            <a:off x="343837" y="404664"/>
            <a:ext cx="8433189"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Calibri" panose="020F0502020204030204" pitchFamily="34" charset="0"/>
              </a:rPr>
              <a:t>ASVA®  Products</a:t>
            </a:r>
            <a:endParaRPr lang="ru-RU" sz="3600" b="1" dirty="0">
              <a:solidFill>
                <a:schemeClr val="tx1">
                  <a:lumMod val="65000"/>
                  <a:lumOff val="35000"/>
                </a:schemeClr>
              </a:solidFill>
              <a:latin typeface="Calibri" panose="020F0502020204030204" pitchFamily="34" charset="0"/>
            </a:endParaRPr>
          </a:p>
        </p:txBody>
      </p:sp>
      <p:sp>
        <p:nvSpPr>
          <p:cNvPr id="13" name="Прямоугольник 12">
            <a:extLst>
              <a:ext uri="{FF2B5EF4-FFF2-40B4-BE49-F238E27FC236}">
                <a16:creationId xmlns:a16="http://schemas.microsoft.com/office/drawing/2014/main" xmlns="" id="{812203B4-6796-4175-8A8E-82A735524C52}"/>
              </a:ext>
            </a:extLst>
          </p:cNvPr>
          <p:cNvSpPr/>
          <p:nvPr/>
        </p:nvSpPr>
        <p:spPr>
          <a:xfrm>
            <a:off x="-10003" y="6263458"/>
            <a:ext cx="9144000" cy="620712"/>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4607" y="6295683"/>
            <a:ext cx="751855" cy="511871"/>
          </a:xfrm>
          <a:prstGeom prst="rect">
            <a:avLst/>
          </a:prstGeom>
        </p:spPr>
      </p:pic>
      <p:pic>
        <p:nvPicPr>
          <p:cNvPr id="23" name="Picture 18" descr="C:\Users\ASVA\Desktop\ASVA\БМЛ\180904 ЛОГОТИПЫ\Logo_Asva_2017.png">
            <a:extLst>
              <a:ext uri="{FF2B5EF4-FFF2-40B4-BE49-F238E27FC236}">
                <a16:creationId xmlns:a16="http://schemas.microsoft.com/office/drawing/2014/main" xmlns="" id="{BA76F55E-3C17-4704-9B13-5681854AE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345" y="404664"/>
            <a:ext cx="11525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Прямоугольник 2">
            <a:extLst>
              <a:ext uri="{FF2B5EF4-FFF2-40B4-BE49-F238E27FC236}">
                <a16:creationId xmlns:a16="http://schemas.microsoft.com/office/drawing/2014/main" xmlns="" id="{1B946229-443E-4B9E-AF2E-97D3DB17423E}"/>
              </a:ext>
            </a:extLst>
          </p:cNvPr>
          <p:cNvSpPr>
            <a:spLocks noChangeArrowheads="1"/>
          </p:cNvSpPr>
          <p:nvPr/>
        </p:nvSpPr>
        <p:spPr bwMode="auto">
          <a:xfrm>
            <a:off x="316810" y="1510984"/>
            <a:ext cx="289587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r>
              <a:rPr lang="en-US" sz="1800" dirty="0">
                <a:latin typeface="+mj-lt"/>
              </a:rPr>
              <a:t>CV Joints</a:t>
            </a:r>
          </a:p>
          <a:p>
            <a:pPr eaLnBrk="1" hangingPunct="1">
              <a:spcBef>
                <a:spcPct val="0"/>
              </a:spcBef>
            </a:pPr>
            <a:r>
              <a:rPr lang="en-US" altLang="ru-RU" sz="1800" dirty="0" smtClean="0">
                <a:latin typeface="+mj-lt"/>
              </a:rPr>
              <a:t>Hubs and wheel bearings</a:t>
            </a:r>
            <a:endParaRPr lang="ru-RU" altLang="ru-RU" sz="1800" dirty="0">
              <a:latin typeface="+mj-lt"/>
            </a:endParaRPr>
          </a:p>
          <a:p>
            <a:pPr>
              <a:spcBef>
                <a:spcPct val="0"/>
              </a:spcBef>
            </a:pPr>
            <a:r>
              <a:rPr lang="en-US" altLang="ru-RU" sz="1800" dirty="0">
                <a:latin typeface="+mj-lt"/>
              </a:rPr>
              <a:t>Drive Shafts</a:t>
            </a:r>
          </a:p>
          <a:p>
            <a:pPr>
              <a:spcBef>
                <a:spcPct val="0"/>
              </a:spcBef>
            </a:pPr>
            <a:r>
              <a:rPr lang="en-US" altLang="ru-RU" sz="1800" dirty="0">
                <a:latin typeface="+mj-lt"/>
              </a:rPr>
              <a:t>CV Joint Boots</a:t>
            </a:r>
          </a:p>
          <a:p>
            <a:pPr>
              <a:spcBef>
                <a:spcPct val="0"/>
              </a:spcBef>
            </a:pPr>
            <a:r>
              <a:rPr lang="en-US" altLang="ru-RU" sz="1800" dirty="0">
                <a:latin typeface="+mj-lt"/>
              </a:rPr>
              <a:t>Drive Shafts Assembly</a:t>
            </a:r>
          </a:p>
        </p:txBody>
      </p:sp>
      <p:sp>
        <p:nvSpPr>
          <p:cNvPr id="31" name="Прямоугольник 2">
            <a:extLst>
              <a:ext uri="{FF2B5EF4-FFF2-40B4-BE49-F238E27FC236}">
                <a16:creationId xmlns:a16="http://schemas.microsoft.com/office/drawing/2014/main" xmlns="" id="{3B218690-4B42-4A9A-A0F2-C2513368E92E}"/>
              </a:ext>
            </a:extLst>
          </p:cNvPr>
          <p:cNvSpPr>
            <a:spLocks noChangeArrowheads="1"/>
          </p:cNvSpPr>
          <p:nvPr/>
        </p:nvSpPr>
        <p:spPr bwMode="auto">
          <a:xfrm>
            <a:off x="3063873" y="1482032"/>
            <a:ext cx="28387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r>
              <a:rPr lang="en-US" sz="1800" dirty="0"/>
              <a:t>Tension rollers </a:t>
            </a:r>
          </a:p>
          <a:p>
            <a:pPr eaLnBrk="1" hangingPunct="1">
              <a:spcBef>
                <a:spcPct val="0"/>
              </a:spcBef>
            </a:pPr>
            <a:r>
              <a:rPr lang="en-US" altLang="ru-RU" sz="1800" dirty="0" smtClean="0">
                <a:latin typeface="+mj-lt"/>
              </a:rPr>
              <a:t>Brake calipers</a:t>
            </a:r>
            <a:endParaRPr lang="ru-RU" altLang="ru-RU" sz="1800" dirty="0">
              <a:latin typeface="+mj-lt"/>
            </a:endParaRPr>
          </a:p>
          <a:p>
            <a:pPr>
              <a:spcBef>
                <a:spcPct val="0"/>
              </a:spcBef>
            </a:pPr>
            <a:r>
              <a:rPr lang="en-US" altLang="ru-RU" sz="1800" dirty="0">
                <a:latin typeface="+mj-lt"/>
              </a:rPr>
              <a:t>Bushings</a:t>
            </a:r>
          </a:p>
          <a:p>
            <a:pPr>
              <a:spcBef>
                <a:spcPct val="0"/>
              </a:spcBef>
            </a:pPr>
            <a:r>
              <a:rPr lang="en-US" altLang="ru-RU" sz="1800" dirty="0">
                <a:latin typeface="+mj-lt"/>
              </a:rPr>
              <a:t>Ball joints</a:t>
            </a:r>
          </a:p>
          <a:p>
            <a:pPr eaLnBrk="1" hangingPunct="1">
              <a:spcBef>
                <a:spcPct val="0"/>
              </a:spcBef>
            </a:pPr>
            <a:r>
              <a:rPr lang="en-US" altLang="ru-RU" sz="1800" dirty="0" smtClean="0">
                <a:latin typeface="+mj-lt"/>
              </a:rPr>
              <a:t>Strut mountings</a:t>
            </a:r>
            <a:endParaRPr lang="ru-RU" altLang="ru-RU" sz="1800" dirty="0">
              <a:latin typeface="Franklin Gothic Book" panose="020B0503020102020204" pitchFamily="34" charset="0"/>
            </a:endParaRPr>
          </a:p>
        </p:txBody>
      </p:sp>
      <p:sp>
        <p:nvSpPr>
          <p:cNvPr id="32" name="Прямоугольник 4">
            <a:extLst>
              <a:ext uri="{FF2B5EF4-FFF2-40B4-BE49-F238E27FC236}">
                <a16:creationId xmlns:a16="http://schemas.microsoft.com/office/drawing/2014/main" xmlns="" id="{B58A63A6-B474-42C4-8F6F-EBE78C4C651F}"/>
              </a:ext>
            </a:extLst>
          </p:cNvPr>
          <p:cNvSpPr>
            <a:spLocks noChangeArrowheads="1"/>
          </p:cNvSpPr>
          <p:nvPr/>
        </p:nvSpPr>
        <p:spPr bwMode="auto">
          <a:xfrm>
            <a:off x="5724525" y="1466850"/>
            <a:ext cx="29527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ru-RU" sz="1800" dirty="0" smtClean="0">
                <a:latin typeface="+mj-lt"/>
              </a:rPr>
              <a:t>Engine mountings</a:t>
            </a:r>
            <a:endParaRPr lang="ru-RU" altLang="ru-RU" sz="1800" dirty="0">
              <a:latin typeface="+mj-lt"/>
            </a:endParaRPr>
          </a:p>
          <a:p>
            <a:pPr>
              <a:spcBef>
                <a:spcPct val="0"/>
              </a:spcBef>
            </a:pPr>
            <a:r>
              <a:rPr lang="en-US" altLang="ru-RU" sz="1800" dirty="0">
                <a:latin typeface="+mj-lt"/>
              </a:rPr>
              <a:t>Tie-rod ends</a:t>
            </a:r>
          </a:p>
          <a:p>
            <a:pPr>
              <a:spcBef>
                <a:spcPct val="0"/>
              </a:spcBef>
            </a:pPr>
            <a:r>
              <a:rPr lang="en-US" altLang="ru-RU" sz="1800" dirty="0">
                <a:latin typeface="+mj-lt"/>
              </a:rPr>
              <a:t>Control arms</a:t>
            </a:r>
          </a:p>
          <a:p>
            <a:pPr>
              <a:spcBef>
                <a:spcPct val="0"/>
              </a:spcBef>
            </a:pPr>
            <a:r>
              <a:rPr lang="en-US" altLang="ru-RU" sz="1800" dirty="0">
                <a:latin typeface="+mj-lt"/>
              </a:rPr>
              <a:t>Stabilizer rods</a:t>
            </a:r>
          </a:p>
          <a:p>
            <a:pPr>
              <a:spcBef>
                <a:spcPct val="0"/>
              </a:spcBef>
            </a:pPr>
            <a:r>
              <a:rPr lang="en-US" altLang="ru-RU" sz="1800" dirty="0">
                <a:latin typeface="+mj-lt"/>
              </a:rPr>
              <a:t>Tie rods</a:t>
            </a:r>
          </a:p>
        </p:txBody>
      </p:sp>
      <p:sp>
        <p:nvSpPr>
          <p:cNvPr id="33" name="TextBox 32"/>
          <p:cNvSpPr txBox="1"/>
          <p:nvPr/>
        </p:nvSpPr>
        <p:spPr bwMode="auto">
          <a:xfrm>
            <a:off x="261253" y="3203286"/>
            <a:ext cx="7915954" cy="1877437"/>
          </a:xfrm>
          <a:prstGeom prst="rect">
            <a:avLst/>
          </a:prstGeom>
          <a:noFill/>
          <a:scene3d>
            <a:camera prst="orthographicFront"/>
            <a:lightRig rig="threePt" dir="t"/>
          </a:scene3d>
          <a:sp3d>
            <a:bevelT/>
          </a:sp3d>
        </p:spPr>
        <p:txBody>
          <a:bodyPr>
            <a:spAutoFit/>
          </a:bodyPr>
          <a:lstStyle/>
          <a:p>
            <a:pPr algn="just">
              <a:defRPr/>
            </a:pPr>
            <a:r>
              <a:rPr lang="en-US" sz="2000" dirty="0" smtClean="0">
                <a:latin typeface="+mj-lt"/>
              </a:rPr>
              <a:t>The manufacturing is carried out  on modern certified equipment by permanent control of the compliance with manufacturing processes</a:t>
            </a:r>
            <a:r>
              <a:rPr lang="ru-RU" sz="2000" dirty="0" smtClean="0">
                <a:latin typeface="+mj-lt"/>
              </a:rPr>
              <a:t>.</a:t>
            </a:r>
            <a:r>
              <a:rPr lang="en-US" sz="2000" dirty="0" smtClean="0">
                <a:latin typeface="+mj-lt"/>
              </a:rPr>
              <a:t> Technical characteristics and parameters of the  ASVA® products exactly match those of original products by world-known manufacturers. </a:t>
            </a:r>
          </a:p>
          <a:p>
            <a:pPr algn="ctr">
              <a:defRPr/>
            </a:pPr>
            <a:endParaRPr lang="en-US" dirty="0" smtClean="0">
              <a:latin typeface="+mj-lt"/>
            </a:endParaRPr>
          </a:p>
          <a:p>
            <a:pPr algn="ctr">
              <a:defRPr/>
            </a:pPr>
            <a:r>
              <a:rPr lang="ru-RU" dirty="0" smtClean="0">
                <a:latin typeface="Franklin Gothic Book" panose="020B0503020102020204" pitchFamily="34" charset="0"/>
              </a:rPr>
              <a:t> </a:t>
            </a:r>
            <a:endParaRPr lang="ru-RU" dirty="0">
              <a:latin typeface="Franklin Gothic Book" panose="020B0503020102020204" pitchFamily="34" charset="0"/>
            </a:endParaRPr>
          </a:p>
        </p:txBody>
      </p:sp>
      <p:sp>
        <p:nvSpPr>
          <p:cNvPr id="34" name="Прямоугольник 33"/>
          <p:cNvSpPr>
            <a:spLocks noChangeArrowheads="1"/>
          </p:cNvSpPr>
          <p:nvPr/>
        </p:nvSpPr>
        <p:spPr bwMode="auto">
          <a:xfrm>
            <a:off x="4274219" y="6343657"/>
            <a:ext cx="38877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100" dirty="0">
                <a:solidFill>
                  <a:schemeClr val="bg1"/>
                </a:solidFill>
                <a:latin typeface="Franklin Gothic Book" pitchFamily="34" charset="0"/>
              </a:rPr>
              <a:t>WWW.ASVA-TRADING.COM</a:t>
            </a:r>
            <a:endParaRPr lang="ru-RU" altLang="ru-RU" sz="2100" dirty="0">
              <a:solidFill>
                <a:srgbClr val="FF0000"/>
              </a:solidFill>
              <a:latin typeface="Franklin Gothic Book" pitchFamily="34" charset="0"/>
            </a:endParaRPr>
          </a:p>
        </p:txBody>
      </p:sp>
    </p:spTree>
    <p:extLst>
      <p:ext uri="{BB962C8B-B14F-4D97-AF65-F5344CB8AC3E}">
        <p14:creationId xmlns:p14="http://schemas.microsoft.com/office/powerpoint/2010/main" val="97849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randombar(horizontal)">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3014" y="146130"/>
            <a:ext cx="8433189"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Calibri" panose="020F0502020204030204" pitchFamily="34" charset="0"/>
              </a:rPr>
              <a:t>ASVA® Products</a:t>
            </a:r>
            <a:endParaRPr lang="ru-RU" sz="3600" b="1" dirty="0">
              <a:solidFill>
                <a:schemeClr val="tx1">
                  <a:lumMod val="65000"/>
                  <a:lumOff val="35000"/>
                </a:schemeClr>
              </a:solidFill>
              <a:latin typeface="Calibri" panose="020F0502020204030204" pitchFamily="34" charset="0"/>
            </a:endParaRPr>
          </a:p>
        </p:txBody>
      </p:sp>
      <p:sp>
        <p:nvSpPr>
          <p:cNvPr id="28" name="TextBox 27"/>
          <p:cNvSpPr txBox="1"/>
          <p:nvPr/>
        </p:nvSpPr>
        <p:spPr>
          <a:xfrm>
            <a:off x="5796136" y="6405146"/>
            <a:ext cx="2008639" cy="338554"/>
          </a:xfrm>
          <a:prstGeom prst="rect">
            <a:avLst/>
          </a:prstGeom>
          <a:noFill/>
        </p:spPr>
        <p:txBody>
          <a:bodyPr wrap="square" rtlCol="0">
            <a:spAutoFit/>
          </a:bodyPr>
          <a:lstStyle/>
          <a:p>
            <a:r>
              <a:rPr lang="en-US" sz="1600" b="1" dirty="0">
                <a:solidFill>
                  <a:schemeClr val="bg1"/>
                </a:solidFill>
              </a:rPr>
              <a:t>ASVA TRADING </a:t>
            </a:r>
            <a:r>
              <a:rPr lang="en-US" sz="1600" b="1" dirty="0" smtClean="0">
                <a:solidFill>
                  <a:schemeClr val="bg1"/>
                </a:solidFill>
              </a:rPr>
              <a:t>LTD</a:t>
            </a:r>
            <a:endParaRPr lang="ru-RU" sz="1600" b="1" dirty="0">
              <a:solidFill>
                <a:schemeClr val="bg1"/>
              </a:solidFill>
            </a:endParaRPr>
          </a:p>
        </p:txBody>
      </p:sp>
      <p:sp>
        <p:nvSpPr>
          <p:cNvPr id="15" name="Прямоугольник 14">
            <a:extLst>
              <a:ext uri="{FF2B5EF4-FFF2-40B4-BE49-F238E27FC236}">
                <a16:creationId xmlns:a16="http://schemas.microsoft.com/office/drawing/2014/main" xmlns="" id="{812203B4-6796-4175-8A8E-82A735524C52}"/>
              </a:ext>
            </a:extLst>
          </p:cNvPr>
          <p:cNvSpPr/>
          <p:nvPr/>
        </p:nvSpPr>
        <p:spPr>
          <a:xfrm>
            <a:off x="-10003" y="6263458"/>
            <a:ext cx="9144000" cy="620712"/>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27" name="Рисунок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00" y="6263458"/>
            <a:ext cx="827584" cy="563428"/>
          </a:xfrm>
          <a:prstGeom prst="rect">
            <a:avLst/>
          </a:prstGeom>
        </p:spPr>
      </p:pic>
      <p:pic>
        <p:nvPicPr>
          <p:cNvPr id="19" name="Picture 18" descr="C:\Users\ASVA\Desktop\ASVA\БМЛ\180904 ЛОГОТИПЫ\Logo_Asva_2017.png">
            <a:extLst>
              <a:ext uri="{FF2B5EF4-FFF2-40B4-BE49-F238E27FC236}">
                <a16:creationId xmlns:a16="http://schemas.microsoft.com/office/drawing/2014/main" xmlns="" id="{BAE6CC50-59AC-4E3A-97EA-62F4F3217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153" y="146130"/>
            <a:ext cx="11525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9" descr="C:\Users\ASVA\Desktop\ASVA\БМЛ\190408 Качественные фото\Асва запчасти_Ангелина_22.0300199.jpg">
            <a:extLst>
              <a:ext uri="{FF2B5EF4-FFF2-40B4-BE49-F238E27FC236}">
                <a16:creationId xmlns:a16="http://schemas.microsoft.com/office/drawing/2014/main" xmlns="" id="{4C772115-81D0-4ABE-A611-38882761CA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4941888"/>
            <a:ext cx="1619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8" descr="C:\Users\ASVA\Desktop\ASVA\БМЛ\190408 Качественные фото\Асва запчасти_Ангелина_22.0300184.jpg">
            <a:extLst>
              <a:ext uri="{FF2B5EF4-FFF2-40B4-BE49-F238E27FC236}">
                <a16:creationId xmlns:a16="http://schemas.microsoft.com/office/drawing/2014/main" xmlns="" id="{210926A1-545B-4B48-A9D1-05D88AE170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0" y="4941888"/>
            <a:ext cx="16208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7" descr="C:\Users\ASVA\Desktop\ASVA\БМЛ\190408 Качественные фото\Асва запчасти_Ангелина_22.0300165.jpg">
            <a:extLst>
              <a:ext uri="{FF2B5EF4-FFF2-40B4-BE49-F238E27FC236}">
                <a16:creationId xmlns:a16="http://schemas.microsoft.com/office/drawing/2014/main" xmlns="" id="{D3344E83-2A00-4AF1-8F48-0DE32C5668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0588" y="4941888"/>
            <a:ext cx="1619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0" descr="C:\Users\ASVA\Desktop\ASVA\БМЛ\190408 Качественные фото\Асва запчасти_Ангелина_22.0300056.jpg">
            <a:extLst>
              <a:ext uri="{FF2B5EF4-FFF2-40B4-BE49-F238E27FC236}">
                <a16:creationId xmlns:a16="http://schemas.microsoft.com/office/drawing/2014/main" xmlns="" id="{4EBCCE75-7AEA-42DB-9C15-5AF86E46FC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163" y="4941888"/>
            <a:ext cx="1619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6" descr="C:\Users\ASVA\Desktop\Макет буклета\HNBC-FK1RL на белом.jpg">
            <a:extLst>
              <a:ext uri="{FF2B5EF4-FFF2-40B4-BE49-F238E27FC236}">
                <a16:creationId xmlns:a16="http://schemas.microsoft.com/office/drawing/2014/main" xmlns="" id="{F4E56944-A105-4292-BCC6-5C9B24DA53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2188" y="4846638"/>
            <a:ext cx="14382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Таблица 31"/>
          <p:cNvGraphicFramePr>
            <a:graphicFrameLocks noGrp="1"/>
          </p:cNvGraphicFramePr>
          <p:nvPr>
            <p:extLst>
              <p:ext uri="{D42A27DB-BD31-4B8C-83A1-F6EECF244321}">
                <p14:modId xmlns:p14="http://schemas.microsoft.com/office/powerpoint/2010/main" val="389462996"/>
              </p:ext>
            </p:extLst>
          </p:nvPr>
        </p:nvGraphicFramePr>
        <p:xfrm>
          <a:off x="395288" y="1008063"/>
          <a:ext cx="3883025" cy="4022728"/>
        </p:xfrm>
        <a:graphic>
          <a:graphicData uri="http://schemas.openxmlformats.org/drawingml/2006/table">
            <a:tbl>
              <a:tblPr firstRow="1" bandRow="1">
                <a:tableStyleId>{2D5ABB26-0587-4C30-8999-92F81FD0307C}</a:tableStyleId>
              </a:tblPr>
              <a:tblGrid>
                <a:gridCol w="2753418"/>
                <a:gridCol w="1129607"/>
              </a:tblGrid>
              <a:tr h="382619">
                <a:tc>
                  <a:txBody>
                    <a:bodyPr/>
                    <a:lstStyle/>
                    <a:p>
                      <a:r>
                        <a:rPr lang="en-US" sz="1600" dirty="0" smtClean="0">
                          <a:solidFill>
                            <a:schemeClr val="bg1"/>
                          </a:solidFill>
                        </a:rPr>
                        <a:t>Items</a:t>
                      </a:r>
                      <a:endParaRPr lang="ru-RU" sz="1600" dirty="0">
                        <a:solidFill>
                          <a:schemeClr val="bg1"/>
                        </a:solidFill>
                      </a:endParaRPr>
                    </a:p>
                  </a:txBody>
                  <a:tcPr marL="91473" marR="91473">
                    <a:solidFill>
                      <a:schemeClr val="bg1">
                        <a:lumMod val="50000"/>
                      </a:schemeClr>
                    </a:solidFill>
                  </a:tcPr>
                </a:tc>
                <a:tc>
                  <a:txBody>
                    <a:bodyPr/>
                    <a:lstStyle/>
                    <a:p>
                      <a:pPr marL="0" indent="0" algn="r">
                        <a:buFont typeface="Wingdings"/>
                        <a:buNone/>
                      </a:pPr>
                      <a:r>
                        <a:rPr lang="en-US" sz="1600" baseline="0" dirty="0" smtClean="0">
                          <a:solidFill>
                            <a:schemeClr val="bg1"/>
                          </a:solidFill>
                        </a:rPr>
                        <a:t>&gt;7 10</a:t>
                      </a:r>
                      <a:r>
                        <a:rPr lang="ru-RU" sz="1600" baseline="0" dirty="0" smtClean="0">
                          <a:solidFill>
                            <a:schemeClr val="bg1"/>
                          </a:solidFill>
                        </a:rPr>
                        <a:t>0</a:t>
                      </a:r>
                      <a:endParaRPr lang="ru-RU" sz="1600" dirty="0">
                        <a:solidFill>
                          <a:schemeClr val="bg1"/>
                        </a:solidFill>
                      </a:endParaRPr>
                    </a:p>
                  </a:txBody>
                  <a:tcPr marL="91473" marR="91473">
                    <a:solidFill>
                      <a:schemeClr val="bg1">
                        <a:lumMod val="50000"/>
                      </a:schemeClr>
                    </a:solidFill>
                  </a:tcPr>
                </a:tc>
              </a:tr>
              <a:tr h="382619">
                <a:tc>
                  <a:txBody>
                    <a:bodyPr/>
                    <a:lstStyle/>
                    <a:p>
                      <a:r>
                        <a:rPr lang="en-US" sz="1600" dirty="0" smtClean="0"/>
                        <a:t>CV Joint</a:t>
                      </a:r>
                      <a:r>
                        <a:rPr lang="en-US" sz="1600" baseline="0" dirty="0" smtClean="0"/>
                        <a:t> boots</a:t>
                      </a:r>
                      <a:endParaRPr lang="ru-RU" sz="1600" dirty="0"/>
                    </a:p>
                  </a:txBody>
                  <a:tcPr marL="91473" marR="91473"/>
                </a:tc>
                <a:tc>
                  <a:txBody>
                    <a:bodyPr/>
                    <a:lstStyle/>
                    <a:p>
                      <a:pPr algn="r"/>
                      <a:r>
                        <a:rPr lang="en-US" sz="1600" dirty="0" smtClean="0"/>
                        <a:t>&gt;</a:t>
                      </a:r>
                      <a:r>
                        <a:rPr lang="ru-RU" sz="1600" dirty="0" smtClean="0"/>
                        <a:t>30</a:t>
                      </a:r>
                      <a:r>
                        <a:rPr lang="en-US" sz="1600" dirty="0" smtClean="0"/>
                        <a:t>0</a:t>
                      </a:r>
                      <a:endParaRPr lang="ru-RU" sz="1600" dirty="0"/>
                    </a:p>
                  </a:txBody>
                  <a:tcPr marL="91473" marR="91473"/>
                </a:tc>
              </a:tr>
              <a:tr h="382619">
                <a:tc>
                  <a:txBody>
                    <a:bodyPr/>
                    <a:lstStyle/>
                    <a:p>
                      <a:r>
                        <a:rPr lang="en-US" sz="1600" dirty="0" smtClean="0"/>
                        <a:t>Wheel hubs</a:t>
                      </a:r>
                      <a:endParaRPr lang="ru-RU" sz="1600" dirty="0"/>
                    </a:p>
                  </a:txBody>
                  <a:tcPr marL="91473" marR="91473"/>
                </a:tc>
                <a:tc>
                  <a:txBody>
                    <a:bodyPr/>
                    <a:lstStyle/>
                    <a:p>
                      <a:pPr algn="r"/>
                      <a:r>
                        <a:rPr lang="en-US" sz="1600" dirty="0" smtClean="0"/>
                        <a:t>&gt;4</a:t>
                      </a:r>
                      <a:r>
                        <a:rPr lang="ru-RU" sz="1600" dirty="0" smtClean="0"/>
                        <a:t>5</a:t>
                      </a:r>
                      <a:r>
                        <a:rPr lang="en-US" sz="1600" dirty="0" smtClean="0"/>
                        <a:t>0</a:t>
                      </a:r>
                      <a:endParaRPr lang="ru-RU" sz="1600" dirty="0"/>
                    </a:p>
                  </a:txBody>
                  <a:tcPr marL="91473" marR="91473"/>
                </a:tc>
              </a:tr>
              <a:tr h="382619">
                <a:tc>
                  <a:txBody>
                    <a:bodyPr/>
                    <a:lstStyle/>
                    <a:p>
                      <a:r>
                        <a:rPr lang="en-US" sz="1600" dirty="0" smtClean="0"/>
                        <a:t>CV Joints outer</a:t>
                      </a:r>
                      <a:endParaRPr lang="ru-RU" sz="1600" dirty="0"/>
                    </a:p>
                  </a:txBody>
                  <a:tcPr marL="91473" marR="91473"/>
                </a:tc>
                <a:tc>
                  <a:txBody>
                    <a:bodyPr/>
                    <a:lstStyle/>
                    <a:p>
                      <a:pPr algn="r"/>
                      <a:r>
                        <a:rPr lang="en-US" sz="1600" dirty="0" smtClean="0"/>
                        <a:t>&gt;7</a:t>
                      </a:r>
                      <a:r>
                        <a:rPr lang="ru-RU" sz="1600" dirty="0" smtClean="0"/>
                        <a:t>5</a:t>
                      </a:r>
                      <a:r>
                        <a:rPr lang="en-US" sz="1600" dirty="0" smtClean="0"/>
                        <a:t>0</a:t>
                      </a:r>
                      <a:endParaRPr lang="ru-RU" sz="1600" dirty="0"/>
                    </a:p>
                  </a:txBody>
                  <a:tcPr marL="91473" marR="91473"/>
                </a:tc>
              </a:tr>
              <a:tr h="382619">
                <a:tc>
                  <a:txBody>
                    <a:bodyPr/>
                    <a:lstStyle/>
                    <a:p>
                      <a:r>
                        <a:rPr lang="en-US" sz="1600" dirty="0" smtClean="0"/>
                        <a:t>CV Joints inner</a:t>
                      </a:r>
                      <a:endParaRPr lang="ru-RU" sz="1600" dirty="0"/>
                    </a:p>
                  </a:txBody>
                  <a:tcPr marL="91473" marR="91473"/>
                </a:tc>
                <a:tc>
                  <a:txBody>
                    <a:bodyPr/>
                    <a:lstStyle/>
                    <a:p>
                      <a:pPr algn="r"/>
                      <a:r>
                        <a:rPr lang="en-US" sz="1600" dirty="0" smtClean="0"/>
                        <a:t>&gt;</a:t>
                      </a:r>
                      <a:r>
                        <a:rPr lang="ru-RU" sz="1600" dirty="0" smtClean="0"/>
                        <a:t>600</a:t>
                      </a:r>
                      <a:endParaRPr lang="ru-RU" sz="1600" dirty="0"/>
                    </a:p>
                  </a:txBody>
                  <a:tcPr marL="91473" marR="91473"/>
                </a:tc>
              </a:tr>
              <a:tr h="382619">
                <a:tc>
                  <a:txBody>
                    <a:bodyPr/>
                    <a:lstStyle/>
                    <a:p>
                      <a:r>
                        <a:rPr lang="en-US" sz="1600" dirty="0" smtClean="0"/>
                        <a:t>Drive shafts assembly</a:t>
                      </a:r>
                      <a:endParaRPr lang="ru-RU" sz="1600" dirty="0"/>
                    </a:p>
                  </a:txBody>
                  <a:tcPr marL="91473" marR="91473"/>
                </a:tc>
                <a:tc>
                  <a:txBody>
                    <a:bodyPr/>
                    <a:lstStyle/>
                    <a:p>
                      <a:pPr algn="r"/>
                      <a:r>
                        <a:rPr lang="en-US" sz="1600" dirty="0" smtClean="0"/>
                        <a:t>&gt;</a:t>
                      </a:r>
                      <a:r>
                        <a:rPr lang="ru-RU" sz="1600" dirty="0" smtClean="0"/>
                        <a:t>8</a:t>
                      </a:r>
                      <a:r>
                        <a:rPr lang="en-US" sz="1600" dirty="0" smtClean="0"/>
                        <a:t>0</a:t>
                      </a:r>
                      <a:endParaRPr lang="ru-RU" sz="1600" dirty="0"/>
                    </a:p>
                  </a:txBody>
                  <a:tcPr marL="91473" marR="91473"/>
                </a:tc>
              </a:tr>
              <a:tr h="382619">
                <a:tc>
                  <a:txBody>
                    <a:bodyPr/>
                    <a:lstStyle/>
                    <a:p>
                      <a:r>
                        <a:rPr lang="en-US" sz="1600" dirty="0" smtClean="0"/>
                        <a:t>Wheel bearings</a:t>
                      </a:r>
                      <a:endParaRPr lang="ru-RU" sz="1600" dirty="0"/>
                    </a:p>
                  </a:txBody>
                  <a:tcPr marL="91473" marR="91473"/>
                </a:tc>
                <a:tc>
                  <a:txBody>
                    <a:bodyPr/>
                    <a:lstStyle/>
                    <a:p>
                      <a:pPr algn="r"/>
                      <a:r>
                        <a:rPr lang="en-US" sz="1600" dirty="0" smtClean="0"/>
                        <a:t>&gt;1</a:t>
                      </a:r>
                      <a:r>
                        <a:rPr lang="ru-RU" sz="1600" dirty="0" smtClean="0"/>
                        <a:t>5</a:t>
                      </a:r>
                      <a:r>
                        <a:rPr lang="en-US" sz="1600" dirty="0" smtClean="0"/>
                        <a:t>0</a:t>
                      </a:r>
                      <a:endParaRPr lang="ru-RU" sz="1600" dirty="0"/>
                    </a:p>
                  </a:txBody>
                  <a:tcPr marL="91473" marR="91473"/>
                </a:tc>
              </a:tr>
              <a:tr h="382619">
                <a:tc>
                  <a:txBody>
                    <a:bodyPr/>
                    <a:lstStyle/>
                    <a:p>
                      <a:r>
                        <a:rPr lang="en-US" sz="1600" dirty="0" smtClean="0"/>
                        <a:t>Tension</a:t>
                      </a:r>
                      <a:r>
                        <a:rPr lang="en-US" sz="1600" baseline="0" dirty="0" smtClean="0"/>
                        <a:t> rollers</a:t>
                      </a:r>
                      <a:endParaRPr lang="en-US" sz="1600" dirty="0" smtClean="0"/>
                    </a:p>
                  </a:txBody>
                  <a:tcPr marL="91473" marR="91473"/>
                </a:tc>
                <a:tc>
                  <a:txBody>
                    <a:bodyPr/>
                    <a:lstStyle/>
                    <a:p>
                      <a:pPr algn="r"/>
                      <a:r>
                        <a:rPr lang="en-US" sz="1600" dirty="0" smtClean="0"/>
                        <a:t>&gt;</a:t>
                      </a:r>
                      <a:r>
                        <a:rPr lang="ru-RU" sz="1600" dirty="0" smtClean="0"/>
                        <a:t>25</a:t>
                      </a:r>
                      <a:r>
                        <a:rPr lang="en-US" sz="1600" dirty="0" smtClean="0"/>
                        <a:t>0</a:t>
                      </a:r>
                      <a:endParaRPr lang="ru-RU" sz="1600" dirty="0" smtClean="0"/>
                    </a:p>
                  </a:txBody>
                  <a:tcPr marL="91473" marR="91473"/>
                </a:tc>
              </a:tr>
              <a:tr h="382619">
                <a:tc>
                  <a:txBody>
                    <a:bodyPr/>
                    <a:lstStyle/>
                    <a:p>
                      <a:r>
                        <a:rPr lang="en-US" sz="1600" dirty="0" smtClean="0"/>
                        <a:t>Brake calipers</a:t>
                      </a:r>
                    </a:p>
                  </a:txBody>
                  <a:tcPr marL="91473" marR="91473"/>
                </a:tc>
                <a:tc>
                  <a:txBody>
                    <a:bodyPr/>
                    <a:lstStyle/>
                    <a:p>
                      <a:pPr algn="r"/>
                      <a:r>
                        <a:rPr lang="en-US" sz="1600" dirty="0" smtClean="0"/>
                        <a:t>&gt;300</a:t>
                      </a:r>
                      <a:endParaRPr lang="ru-RU" sz="1600" dirty="0" smtClean="0"/>
                    </a:p>
                  </a:txBody>
                  <a:tcPr marL="91473" marR="91473"/>
                </a:tc>
              </a:tr>
              <a:tr h="579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Stabilizer bushes</a:t>
                      </a:r>
                      <a:endParaRPr lang="ru-RU" sz="1600" dirty="0" smtClean="0"/>
                    </a:p>
                  </a:txBody>
                  <a:tcPr marL="91473" marR="91473"/>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&gt;350</a:t>
                      </a:r>
                      <a:endParaRPr lang="ru-RU" sz="1600" dirty="0" smtClean="0"/>
                    </a:p>
                    <a:p>
                      <a:pPr algn="r"/>
                      <a:endParaRPr lang="ru-RU" sz="1600" dirty="0" smtClean="0"/>
                    </a:p>
                  </a:txBody>
                  <a:tcPr marL="91473" marR="91473"/>
                </a:tc>
              </a:tr>
            </a:tbl>
          </a:graphicData>
        </a:graphic>
      </p:graphicFrame>
      <p:graphicFrame>
        <p:nvGraphicFramePr>
          <p:cNvPr id="33" name="Таблица 32"/>
          <p:cNvGraphicFramePr>
            <a:graphicFrameLocks noGrp="1"/>
          </p:cNvGraphicFramePr>
          <p:nvPr>
            <p:extLst>
              <p:ext uri="{D42A27DB-BD31-4B8C-83A1-F6EECF244321}">
                <p14:modId xmlns:p14="http://schemas.microsoft.com/office/powerpoint/2010/main" val="3171027602"/>
              </p:ext>
            </p:extLst>
          </p:nvPr>
        </p:nvGraphicFramePr>
        <p:xfrm>
          <a:off x="4716463" y="1425575"/>
          <a:ext cx="3883025" cy="3443292"/>
        </p:xfrm>
        <a:graphic>
          <a:graphicData uri="http://schemas.openxmlformats.org/drawingml/2006/table">
            <a:tbl>
              <a:tblPr firstRow="1" bandRow="1">
                <a:tableStyleId>{2D5ABB26-0587-4C30-8999-92F81FD0307C}</a:tableStyleId>
              </a:tblPr>
              <a:tblGrid>
                <a:gridCol w="2753418"/>
                <a:gridCol w="1129607"/>
              </a:tblGrid>
              <a:tr h="382588">
                <a:tc>
                  <a:txBody>
                    <a:bodyPr/>
                    <a:lstStyle/>
                    <a:p>
                      <a:r>
                        <a:rPr lang="en-US" sz="1600" dirty="0" smtClean="0"/>
                        <a:t>Bushings</a:t>
                      </a:r>
                      <a:endParaRPr lang="ru-RU" sz="1600" dirty="0"/>
                    </a:p>
                  </a:txBody>
                  <a:tcPr marL="91473" marR="91473" marT="45716" marB="45716"/>
                </a:tc>
                <a:tc>
                  <a:txBody>
                    <a:bodyPr/>
                    <a:lstStyle/>
                    <a:p>
                      <a:pPr algn="r"/>
                      <a:r>
                        <a:rPr lang="en-US" sz="1600" dirty="0" smtClean="0"/>
                        <a:t>&gt;</a:t>
                      </a:r>
                      <a:r>
                        <a:rPr lang="ru-RU" sz="1600" dirty="0" smtClean="0"/>
                        <a:t>1</a:t>
                      </a:r>
                      <a:r>
                        <a:rPr lang="en-US" sz="1600" dirty="0" smtClean="0"/>
                        <a:t>2</a:t>
                      </a:r>
                      <a:r>
                        <a:rPr lang="ru-RU" sz="1600" dirty="0" smtClean="0"/>
                        <a:t>5</a:t>
                      </a:r>
                      <a:r>
                        <a:rPr lang="en-US" sz="1600" dirty="0" smtClean="0"/>
                        <a:t>0</a:t>
                      </a:r>
                      <a:endParaRPr lang="ru-RU" sz="1600" dirty="0"/>
                    </a:p>
                  </a:txBody>
                  <a:tcPr marL="91473" marR="91473" marT="45716" marB="45716"/>
                </a:tc>
              </a:tr>
              <a:tr h="382588">
                <a:tc>
                  <a:txBody>
                    <a:bodyPr/>
                    <a:lstStyle/>
                    <a:p>
                      <a:r>
                        <a:rPr lang="en-US" sz="1600" dirty="0" smtClean="0"/>
                        <a:t>Control arms</a:t>
                      </a:r>
                      <a:endParaRPr lang="ru-RU" sz="1600" dirty="0"/>
                    </a:p>
                  </a:txBody>
                  <a:tcPr marL="91473" marR="91473" marT="45716" marB="45716"/>
                </a:tc>
                <a:tc>
                  <a:txBody>
                    <a:bodyPr/>
                    <a:lstStyle/>
                    <a:p>
                      <a:pPr algn="r"/>
                      <a:r>
                        <a:rPr lang="en-US" sz="1600" dirty="0" smtClean="0"/>
                        <a:t>&gt;</a:t>
                      </a:r>
                      <a:r>
                        <a:rPr lang="ru-RU" sz="1600" dirty="0" smtClean="0"/>
                        <a:t>55</a:t>
                      </a:r>
                      <a:r>
                        <a:rPr lang="en-US" sz="1600" dirty="0" smtClean="0"/>
                        <a:t>0</a:t>
                      </a:r>
                      <a:endParaRPr lang="ru-RU" sz="1600" dirty="0"/>
                    </a:p>
                  </a:txBody>
                  <a:tcPr marL="91473" marR="91473" marT="45716" marB="45716"/>
                </a:tc>
              </a:tr>
              <a:tr h="382588">
                <a:tc>
                  <a:txBody>
                    <a:bodyPr/>
                    <a:lstStyle/>
                    <a:p>
                      <a:r>
                        <a:rPr lang="en-US" sz="1600" dirty="0" smtClean="0"/>
                        <a:t>Stabilizer</a:t>
                      </a:r>
                      <a:r>
                        <a:rPr lang="en-US" sz="1600" baseline="0" dirty="0" smtClean="0"/>
                        <a:t> rods</a:t>
                      </a:r>
                      <a:endParaRPr lang="ru-RU" sz="1600" dirty="0"/>
                    </a:p>
                  </a:txBody>
                  <a:tcPr marL="91473" marR="91473" marT="45716" marB="45716"/>
                </a:tc>
                <a:tc>
                  <a:txBody>
                    <a:bodyPr/>
                    <a:lstStyle/>
                    <a:p>
                      <a:pPr algn="r"/>
                      <a:r>
                        <a:rPr lang="en-US" sz="1600" dirty="0" smtClean="0"/>
                        <a:t>&gt;</a:t>
                      </a:r>
                      <a:r>
                        <a:rPr lang="ru-RU" sz="1600" dirty="0" smtClean="0"/>
                        <a:t>40</a:t>
                      </a:r>
                      <a:r>
                        <a:rPr lang="en-US" sz="1600" dirty="0" smtClean="0"/>
                        <a:t>0</a:t>
                      </a:r>
                      <a:endParaRPr lang="ru-RU" sz="1600" dirty="0"/>
                    </a:p>
                  </a:txBody>
                  <a:tcPr marL="91473" marR="91473" marT="45716" marB="45716"/>
                </a:tc>
              </a:tr>
              <a:tr h="382588">
                <a:tc>
                  <a:txBody>
                    <a:bodyPr/>
                    <a:lstStyle/>
                    <a:p>
                      <a:r>
                        <a:rPr lang="en-US" sz="1600" dirty="0" smtClean="0"/>
                        <a:t>Tie-rod ends</a:t>
                      </a:r>
                      <a:endParaRPr lang="ru-RU" sz="1600" dirty="0"/>
                    </a:p>
                  </a:txBody>
                  <a:tcPr marL="91473" marR="91473" marT="45716" marB="45716"/>
                </a:tc>
                <a:tc>
                  <a:txBody>
                    <a:bodyPr/>
                    <a:lstStyle/>
                    <a:p>
                      <a:pPr algn="r"/>
                      <a:r>
                        <a:rPr lang="en-US" sz="1600" dirty="0" smtClean="0"/>
                        <a:t>&gt;</a:t>
                      </a:r>
                      <a:r>
                        <a:rPr lang="ru-RU" sz="1600" dirty="0" smtClean="0"/>
                        <a:t>20</a:t>
                      </a:r>
                      <a:r>
                        <a:rPr lang="en-US" sz="1600" dirty="0" smtClean="0"/>
                        <a:t>0</a:t>
                      </a:r>
                      <a:endParaRPr lang="ru-RU" sz="1600" dirty="0"/>
                    </a:p>
                  </a:txBody>
                  <a:tcPr marL="91473" marR="91473" marT="45716" marB="45716"/>
                </a:tc>
              </a:tr>
              <a:tr h="382588">
                <a:tc>
                  <a:txBody>
                    <a:bodyPr/>
                    <a:lstStyle/>
                    <a:p>
                      <a:r>
                        <a:rPr lang="en-US" sz="1600" dirty="0" smtClean="0"/>
                        <a:t>Tie-rod axle joints</a:t>
                      </a:r>
                      <a:endParaRPr lang="ru-RU" sz="1600" dirty="0"/>
                    </a:p>
                  </a:txBody>
                  <a:tcPr marL="91473" marR="91473" marT="45716" marB="45716"/>
                </a:tc>
                <a:tc>
                  <a:txBody>
                    <a:bodyPr/>
                    <a:lstStyle/>
                    <a:p>
                      <a:pPr algn="r"/>
                      <a:r>
                        <a:rPr lang="en-US" sz="1600" dirty="0" smtClean="0"/>
                        <a:t>&gt;</a:t>
                      </a:r>
                      <a:r>
                        <a:rPr lang="ru-RU" sz="1600" dirty="0" smtClean="0"/>
                        <a:t>20</a:t>
                      </a:r>
                      <a:r>
                        <a:rPr lang="en-US" sz="1600" dirty="0" smtClean="0"/>
                        <a:t>0</a:t>
                      </a:r>
                      <a:endParaRPr lang="ru-RU" sz="1600" dirty="0"/>
                    </a:p>
                  </a:txBody>
                  <a:tcPr marL="91473" marR="91473" marT="45716" marB="45716"/>
                </a:tc>
              </a:tr>
              <a:tr h="382588">
                <a:tc>
                  <a:txBody>
                    <a:bodyPr/>
                    <a:lstStyle/>
                    <a:p>
                      <a:r>
                        <a:rPr lang="en-US" sz="1600" dirty="0" smtClean="0"/>
                        <a:t>Ball joints</a:t>
                      </a:r>
                      <a:endParaRPr lang="ru-RU" sz="1600" dirty="0"/>
                    </a:p>
                  </a:txBody>
                  <a:tcPr marL="91473" marR="91473" marT="45716" marB="45716"/>
                </a:tc>
                <a:tc>
                  <a:txBody>
                    <a:bodyPr/>
                    <a:lstStyle/>
                    <a:p>
                      <a:pPr algn="r"/>
                      <a:r>
                        <a:rPr lang="en-US" sz="1600" dirty="0" smtClean="0"/>
                        <a:t>&gt;</a:t>
                      </a:r>
                      <a:r>
                        <a:rPr lang="ru-RU" sz="1600" dirty="0" smtClean="0"/>
                        <a:t>2</a:t>
                      </a:r>
                      <a:r>
                        <a:rPr lang="en-US" sz="1600" dirty="0" smtClean="0"/>
                        <a:t>00</a:t>
                      </a:r>
                      <a:endParaRPr lang="ru-RU" sz="1600" dirty="0"/>
                    </a:p>
                  </a:txBody>
                  <a:tcPr marL="91473" marR="91473" marT="45716" marB="45716"/>
                </a:tc>
              </a:tr>
              <a:tr h="382588">
                <a:tc>
                  <a:txBody>
                    <a:bodyPr/>
                    <a:lstStyle/>
                    <a:p>
                      <a:r>
                        <a:rPr lang="en-US" sz="1600" dirty="0" smtClean="0"/>
                        <a:t>Engine mountings</a:t>
                      </a:r>
                      <a:endParaRPr lang="ru-RU" sz="1600" dirty="0"/>
                    </a:p>
                  </a:txBody>
                  <a:tcPr marL="91473" marR="91473" marT="45716" marB="45716"/>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&gt;</a:t>
                      </a:r>
                      <a:r>
                        <a:rPr lang="ru-RU" sz="1600" dirty="0" smtClean="0"/>
                        <a:t>5</a:t>
                      </a:r>
                      <a:r>
                        <a:rPr lang="en-US" sz="1600" dirty="0" smtClean="0"/>
                        <a:t>00</a:t>
                      </a:r>
                      <a:endParaRPr lang="ru-RU" sz="1600" dirty="0" smtClean="0"/>
                    </a:p>
                  </a:txBody>
                  <a:tcPr marL="91473" marR="91473" marT="45716" marB="45716"/>
                </a:tc>
              </a:tr>
              <a:tr h="382588">
                <a:tc>
                  <a:txBody>
                    <a:bodyPr/>
                    <a:lstStyle/>
                    <a:p>
                      <a:r>
                        <a:rPr lang="en-US" sz="1600" dirty="0" smtClean="0"/>
                        <a:t>Strut</a:t>
                      </a:r>
                      <a:r>
                        <a:rPr lang="en-US" sz="1600" baseline="0" dirty="0" smtClean="0"/>
                        <a:t> mountings</a:t>
                      </a:r>
                      <a:endParaRPr lang="ru-RU" sz="1600" dirty="0"/>
                    </a:p>
                  </a:txBody>
                  <a:tcPr marL="91473" marR="91473" marT="45716" marB="45716"/>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&gt;</a:t>
                      </a:r>
                      <a:r>
                        <a:rPr lang="ru-RU" sz="1600" dirty="0" smtClean="0"/>
                        <a:t>2</a:t>
                      </a:r>
                      <a:r>
                        <a:rPr lang="en-US" sz="1600" dirty="0" smtClean="0"/>
                        <a:t>00</a:t>
                      </a:r>
                      <a:endParaRPr lang="ru-RU" sz="1600" dirty="0" smtClean="0"/>
                    </a:p>
                  </a:txBody>
                  <a:tcPr marL="91473" marR="91473" marT="45716" marB="45716"/>
                </a:tc>
              </a:tr>
              <a:tr h="382588">
                <a:tc>
                  <a:txBody>
                    <a:bodyPr/>
                    <a:lstStyle/>
                    <a:p>
                      <a:r>
                        <a:rPr lang="en-US" sz="1600" kern="1200" dirty="0" smtClean="0">
                          <a:solidFill>
                            <a:schemeClr val="tx1"/>
                          </a:solidFill>
                          <a:effectLst/>
                          <a:latin typeface="+mn-lt"/>
                          <a:ea typeface="+mn-ea"/>
                          <a:cs typeface="+mn-cs"/>
                        </a:rPr>
                        <a:t>Engine mount cushions</a:t>
                      </a:r>
                      <a:endParaRPr lang="ru-RU" sz="1600" dirty="0"/>
                    </a:p>
                  </a:txBody>
                  <a:tcPr marL="91473" marR="91473" marT="45716" marB="45716"/>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&gt;</a:t>
                      </a:r>
                      <a:r>
                        <a:rPr lang="ru-RU" sz="1600" dirty="0" smtClean="0"/>
                        <a:t>550</a:t>
                      </a:r>
                    </a:p>
                  </a:txBody>
                  <a:tcPr marL="91473" marR="91473" marT="45716" marB="45716"/>
                </a:tc>
              </a:tr>
            </a:tbl>
          </a:graphicData>
        </a:graphic>
      </p:graphicFrame>
      <p:sp>
        <p:nvSpPr>
          <p:cNvPr id="34" name="Прямоугольник 33"/>
          <p:cNvSpPr>
            <a:spLocks noChangeArrowheads="1"/>
          </p:cNvSpPr>
          <p:nvPr/>
        </p:nvSpPr>
        <p:spPr bwMode="auto">
          <a:xfrm>
            <a:off x="1008063" y="6327775"/>
            <a:ext cx="38877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100" dirty="0">
                <a:solidFill>
                  <a:schemeClr val="bg1"/>
                </a:solidFill>
                <a:latin typeface="Franklin Gothic Book" pitchFamily="34" charset="0"/>
              </a:rPr>
              <a:t>WWW.ASVA-TRADING.COM</a:t>
            </a:r>
            <a:endParaRPr lang="ru-RU" altLang="ru-RU" sz="2100" dirty="0">
              <a:solidFill>
                <a:srgbClr val="FF0000"/>
              </a:solidFill>
              <a:latin typeface="Franklin Gothic Book" pitchFamily="34" charset="0"/>
            </a:endParaRPr>
          </a:p>
        </p:txBody>
      </p:sp>
    </p:spTree>
    <p:extLst>
      <p:ext uri="{BB962C8B-B14F-4D97-AF65-F5344CB8AC3E}">
        <p14:creationId xmlns:p14="http://schemas.microsoft.com/office/powerpoint/2010/main" val="267301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10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1000"/>
                                        <p:tgtEl>
                                          <p:spTgt spid="33"/>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randombar(horizontal)">
                                      <p:cBhvr>
                                        <p:cTn id="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2359</TotalTime>
  <Words>824</Words>
  <Application>Microsoft Office PowerPoint</Application>
  <PresentationFormat>Экран (4:3)</PresentationFormat>
  <Paragraphs>163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EUROPA</dc:creator>
  <cp:lastModifiedBy>EUROPA</cp:lastModifiedBy>
  <cp:revision>97</cp:revision>
  <cp:lastPrinted>2018-06-27T07:46:46Z</cp:lastPrinted>
  <dcterms:created xsi:type="dcterms:W3CDTF">2018-06-20T06:49:06Z</dcterms:created>
  <dcterms:modified xsi:type="dcterms:W3CDTF">2022-03-15T06:24:12Z</dcterms:modified>
</cp:coreProperties>
</file>